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7" r:id="rId4"/>
  </p:sldMasterIdLst>
  <p:notesMasterIdLst>
    <p:notesMasterId r:id="rId22"/>
  </p:notesMasterIdLst>
  <p:handoutMasterIdLst>
    <p:handoutMasterId r:id="rId23"/>
  </p:handoutMasterIdLst>
  <p:sldIdLst>
    <p:sldId id="299" r:id="rId5"/>
    <p:sldId id="259" r:id="rId6"/>
    <p:sldId id="301" r:id="rId7"/>
    <p:sldId id="260" r:id="rId8"/>
    <p:sldId id="302" r:id="rId9"/>
    <p:sldId id="262" r:id="rId10"/>
    <p:sldId id="265" r:id="rId11"/>
    <p:sldId id="288" r:id="rId12"/>
    <p:sldId id="266" r:id="rId13"/>
    <p:sldId id="267" r:id="rId14"/>
    <p:sldId id="271" r:id="rId15"/>
    <p:sldId id="273" r:id="rId16"/>
    <p:sldId id="278" r:id="rId17"/>
    <p:sldId id="280" r:id="rId18"/>
    <p:sldId id="298" r:id="rId19"/>
    <p:sldId id="307" r:id="rId20"/>
    <p:sldId id="285" r:id="rId21"/>
  </p:sldIdLst>
  <p:sldSz cx="9144000" cy="6858000" type="screen4x3"/>
  <p:notesSz cx="7023100" cy="93091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86" autoAdjust="0"/>
    <p:restoredTop sz="93133" autoAdjust="0"/>
  </p:normalViewPr>
  <p:slideViewPr>
    <p:cSldViewPr>
      <p:cViewPr varScale="1">
        <p:scale>
          <a:sx n="86" d="100"/>
          <a:sy n="86" d="100"/>
        </p:scale>
        <p:origin x="864" y="53"/>
      </p:cViewPr>
      <p:guideLst>
        <p:guide orient="horz" pos="2160"/>
        <p:guide pos="2880"/>
      </p:guideLst>
    </p:cSldViewPr>
  </p:slideViewPr>
  <p:outlineViewPr>
    <p:cViewPr>
      <p:scale>
        <a:sx n="33" d="100"/>
        <a:sy n="33" d="100"/>
      </p:scale>
      <p:origin x="0" y="1504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3308" tIns="46654" rIns="93308" bIns="4665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7532" y="0"/>
            <a:ext cx="3043979" cy="465773"/>
          </a:xfrm>
          <a:prstGeom prst="rect">
            <a:avLst/>
          </a:prstGeom>
        </p:spPr>
        <p:txBody>
          <a:bodyPr vert="horz" lIns="93308" tIns="46654" rIns="93308" bIns="46654" rtlCol="0"/>
          <a:lstStyle>
            <a:lvl1pPr algn="r" fontAlgn="auto">
              <a:spcBef>
                <a:spcPts val="0"/>
              </a:spcBef>
              <a:spcAft>
                <a:spcPts val="0"/>
              </a:spcAft>
              <a:defRPr sz="1200">
                <a:latin typeface="+mn-lt"/>
                <a:cs typeface="+mn-cs"/>
              </a:defRPr>
            </a:lvl1pPr>
          </a:lstStyle>
          <a:p>
            <a:pPr>
              <a:defRPr/>
            </a:pPr>
            <a:fld id="{0C1A6CC4-18E2-47F6-A0A8-69CFF0E9EF39}" type="datetimeFigureOut">
              <a:rPr lang="en-US"/>
              <a:pPr>
                <a:defRPr/>
              </a:pPr>
              <a:t>4/18/2016</a:t>
            </a:fld>
            <a:endParaRPr lang="en-US"/>
          </a:p>
        </p:txBody>
      </p:sp>
      <p:sp>
        <p:nvSpPr>
          <p:cNvPr id="4" name="Footer Placeholder 3"/>
          <p:cNvSpPr>
            <a:spLocks noGrp="1"/>
          </p:cNvSpPr>
          <p:nvPr>
            <p:ph type="ftr" sz="quarter" idx="2"/>
          </p:nvPr>
        </p:nvSpPr>
        <p:spPr>
          <a:xfrm>
            <a:off x="2" y="8841739"/>
            <a:ext cx="3043979" cy="465773"/>
          </a:xfrm>
          <a:prstGeom prst="rect">
            <a:avLst/>
          </a:prstGeom>
        </p:spPr>
        <p:txBody>
          <a:bodyPr vert="horz" lIns="93308" tIns="46654" rIns="93308" bIns="46654"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7532" y="8841739"/>
            <a:ext cx="3043979" cy="465773"/>
          </a:xfrm>
          <a:prstGeom prst="rect">
            <a:avLst/>
          </a:prstGeom>
        </p:spPr>
        <p:txBody>
          <a:bodyPr vert="horz" lIns="93308" tIns="46654" rIns="93308" bIns="46654" rtlCol="0" anchor="b"/>
          <a:lstStyle>
            <a:lvl1pPr algn="r" fontAlgn="auto">
              <a:spcBef>
                <a:spcPts val="0"/>
              </a:spcBef>
              <a:spcAft>
                <a:spcPts val="0"/>
              </a:spcAft>
              <a:defRPr sz="1200">
                <a:latin typeface="+mn-lt"/>
                <a:cs typeface="+mn-cs"/>
              </a:defRPr>
            </a:lvl1pPr>
          </a:lstStyle>
          <a:p>
            <a:pPr>
              <a:defRPr/>
            </a:pPr>
            <a:fld id="{8762599B-9B8A-4248-88B8-355E52551848}" type="slidenum">
              <a:rPr lang="en-US"/>
              <a:pPr>
                <a:defRPr/>
              </a:pPr>
              <a:t>‹#›</a:t>
            </a:fld>
            <a:endParaRPr lang="en-US"/>
          </a:p>
        </p:txBody>
      </p:sp>
    </p:spTree>
    <p:extLst>
      <p:ext uri="{BB962C8B-B14F-4D97-AF65-F5344CB8AC3E}">
        <p14:creationId xmlns:p14="http://schemas.microsoft.com/office/powerpoint/2010/main" val="41776410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3308" tIns="46654" rIns="93308" bIns="4665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7532" y="0"/>
            <a:ext cx="3043979" cy="465773"/>
          </a:xfrm>
          <a:prstGeom prst="rect">
            <a:avLst/>
          </a:prstGeom>
        </p:spPr>
        <p:txBody>
          <a:bodyPr vert="horz" lIns="93308" tIns="46654" rIns="93308" bIns="46654" rtlCol="0"/>
          <a:lstStyle>
            <a:lvl1pPr algn="r" fontAlgn="auto">
              <a:spcBef>
                <a:spcPts val="0"/>
              </a:spcBef>
              <a:spcAft>
                <a:spcPts val="0"/>
              </a:spcAft>
              <a:defRPr sz="1200">
                <a:latin typeface="+mn-lt"/>
                <a:cs typeface="+mn-cs"/>
              </a:defRPr>
            </a:lvl1pPr>
          </a:lstStyle>
          <a:p>
            <a:pPr>
              <a:defRPr/>
            </a:pPr>
            <a:fld id="{557BE1A6-9A47-4A8E-8596-9C8FBF8337DA}" type="datetimeFigureOut">
              <a:rPr lang="en-US"/>
              <a:pPr>
                <a:defRPr/>
              </a:pPr>
              <a:t>4/18/2016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8" tIns="46654" rIns="93308" bIns="46654" rtlCol="0" anchor="ctr"/>
          <a:lstStyle/>
          <a:p>
            <a:pPr lvl="0"/>
            <a:endParaRPr lang="en-US" noProof="0" smtClean="0"/>
          </a:p>
        </p:txBody>
      </p:sp>
      <p:sp>
        <p:nvSpPr>
          <p:cNvPr id="5" name="Notes Placeholder 4"/>
          <p:cNvSpPr>
            <a:spLocks noGrp="1"/>
          </p:cNvSpPr>
          <p:nvPr>
            <p:ph type="body" sz="quarter" idx="3"/>
          </p:nvPr>
        </p:nvSpPr>
        <p:spPr>
          <a:xfrm>
            <a:off x="702946" y="4422460"/>
            <a:ext cx="5617208" cy="4188778"/>
          </a:xfrm>
          <a:prstGeom prst="rect">
            <a:avLst/>
          </a:prstGeom>
        </p:spPr>
        <p:txBody>
          <a:bodyPr vert="horz" lIns="93308" tIns="46654" rIns="93308" bIns="466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41739"/>
            <a:ext cx="3043979" cy="465773"/>
          </a:xfrm>
          <a:prstGeom prst="rect">
            <a:avLst/>
          </a:prstGeom>
        </p:spPr>
        <p:txBody>
          <a:bodyPr vert="horz" lIns="93308" tIns="46654" rIns="93308" bIns="4665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7532" y="8841739"/>
            <a:ext cx="3043979" cy="465773"/>
          </a:xfrm>
          <a:prstGeom prst="rect">
            <a:avLst/>
          </a:prstGeom>
        </p:spPr>
        <p:txBody>
          <a:bodyPr vert="horz" lIns="93308" tIns="46654" rIns="93308" bIns="46654" rtlCol="0" anchor="b"/>
          <a:lstStyle>
            <a:lvl1pPr algn="r" fontAlgn="auto">
              <a:spcBef>
                <a:spcPts val="0"/>
              </a:spcBef>
              <a:spcAft>
                <a:spcPts val="0"/>
              </a:spcAft>
              <a:defRPr sz="1200">
                <a:latin typeface="+mn-lt"/>
                <a:cs typeface="+mn-cs"/>
              </a:defRPr>
            </a:lvl1pPr>
          </a:lstStyle>
          <a:p>
            <a:pPr>
              <a:defRPr/>
            </a:pPr>
            <a:fld id="{CFFEAD6E-9623-48CD-9ABD-C3334476CA44}" type="slidenum">
              <a:rPr lang="en-US"/>
              <a:pPr>
                <a:defRPr/>
              </a:pPr>
              <a:t>‹#›</a:t>
            </a:fld>
            <a:endParaRPr lang="en-US"/>
          </a:p>
        </p:txBody>
      </p:sp>
    </p:spTree>
    <p:extLst>
      <p:ext uri="{BB962C8B-B14F-4D97-AF65-F5344CB8AC3E}">
        <p14:creationId xmlns:p14="http://schemas.microsoft.com/office/powerpoint/2010/main" val="283851738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96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Social Security tells people it is best to apply for Medicare 3 months before age 65. You don’t have to be retired to get Medicare. The retirement age for full Social Security benefits is slowly going up to age 67, but you can still get full Medicare benefits at age 65.</a:t>
            </a:r>
          </a:p>
          <a:p>
            <a:r>
              <a:rPr lang="en-US" smtClean="0"/>
              <a:t>You can’t get Medicare benefits before age 65 unless you have a disability or End-Stage Renal Disease.</a:t>
            </a:r>
          </a:p>
          <a:p>
            <a:r>
              <a:rPr lang="en-US" smtClean="0"/>
              <a:t>If you are already receiving Social Security benefits (for example, getting early retirement), you will be automatically enrolled in Medicare without having to apply again. You will get a Medicare card and other information about 3 months before age 65 or before your 25th month of disability benefits.</a:t>
            </a:r>
          </a:p>
        </p:txBody>
      </p:sp>
    </p:spTree>
    <p:extLst>
      <p:ext uri="{BB962C8B-B14F-4D97-AF65-F5344CB8AC3E}">
        <p14:creationId xmlns:p14="http://schemas.microsoft.com/office/powerpoint/2010/main" val="3299686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bwMode="auto">
          <a:xfrm>
            <a:off x="1184275" y="700088"/>
            <a:ext cx="4654550" cy="3490912"/>
          </a:xfrm>
          <a:solidFill>
            <a:srgbClr val="FFFFFF"/>
          </a:solidFill>
          <a:ln>
            <a:solidFill>
              <a:srgbClr val="000000"/>
            </a:solidFill>
            <a:miter lim="800000"/>
            <a:headEnd/>
            <a:tailEnd/>
          </a:ln>
        </p:spPr>
      </p:sp>
      <p:sp>
        <p:nvSpPr>
          <p:cNvPr id="28676" name="Rectangle 3"/>
          <p:cNvSpPr>
            <a:spLocks noGrp="1" noChangeArrowheads="1"/>
          </p:cNvSpPr>
          <p:nvPr>
            <p:ph type="body" idx="1"/>
          </p:nvPr>
        </p:nvSpPr>
        <p:spPr bwMode="auto">
          <a:xfrm>
            <a:off x="935141" y="4422460"/>
            <a:ext cx="5152818" cy="4187187"/>
          </a:xfrm>
          <a:solidFill>
            <a:srgbClr val="FFFFFF"/>
          </a:solidFill>
          <a:ln>
            <a:solidFill>
              <a:srgbClr val="000000"/>
            </a:solidFill>
            <a:miter lim="800000"/>
            <a:headEnd/>
            <a:tailEnd/>
          </a:ln>
        </p:spPr>
        <p:txBody>
          <a:bodyPr wrap="square" lIns="93286" tIns="46642" rIns="93286" bIns="46642" numCol="1" anchor="t" anchorCtr="0" compatLnSpc="1">
            <a:prstTxWarp prst="textNoShape">
              <a:avLst/>
            </a:prstTxWarp>
          </a:bodyPr>
          <a:lstStyle/>
          <a:p>
            <a:pPr eaLnBrk="1" hangingPunct="1"/>
            <a:r>
              <a:rPr lang="en-US" smtClean="0"/>
              <a:t>Refer to personal worksheet</a:t>
            </a:r>
          </a:p>
        </p:txBody>
      </p:sp>
    </p:spTree>
    <p:extLst>
      <p:ext uri="{BB962C8B-B14F-4D97-AF65-F5344CB8AC3E}">
        <p14:creationId xmlns:p14="http://schemas.microsoft.com/office/powerpoint/2010/main" val="105411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343309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bwMode="auto">
          <a:xfrm>
            <a:off x="1184275" y="701675"/>
            <a:ext cx="4654550" cy="3490913"/>
          </a:xfrm>
          <a:solidFill>
            <a:srgbClr val="FFFFFF"/>
          </a:solidFill>
          <a:ln>
            <a:solidFill>
              <a:srgbClr val="000000"/>
            </a:solidFill>
            <a:miter lim="800000"/>
            <a:headEnd/>
            <a:tailEnd/>
          </a:ln>
        </p:spPr>
      </p:sp>
      <p:sp>
        <p:nvSpPr>
          <p:cNvPr id="34820" name="Rectangle 3"/>
          <p:cNvSpPr>
            <a:spLocks noGrp="1" noChangeArrowheads="1"/>
          </p:cNvSpPr>
          <p:nvPr>
            <p:ph type="body" idx="1"/>
          </p:nvPr>
        </p:nvSpPr>
        <p:spPr>
          <a:xfrm>
            <a:off x="469161" y="4422458"/>
            <a:ext cx="6164297" cy="4185598"/>
          </a:xfrm>
          <a:solidFill>
            <a:srgbClr val="FFFFFF"/>
          </a:solidFill>
          <a:ln>
            <a:solidFill>
              <a:srgbClr val="000000"/>
            </a:solidFill>
          </a:ln>
        </p:spPr>
        <p:txBody>
          <a:bodyPr lIns="93291" tIns="46645" rIns="93291" bIns="46645">
            <a:normAutofit fontScale="85000" lnSpcReduction="20000"/>
          </a:bodyPr>
          <a:lstStyle/>
          <a:p>
            <a:pPr eaLnBrk="1" hangingPunct="1">
              <a:spcBef>
                <a:spcPct val="0"/>
              </a:spcBef>
              <a:defRPr/>
            </a:pPr>
            <a:r>
              <a:rPr lang="en-US" sz="1800" dirty="0"/>
              <a:t>All people with Medicare have the option to join a plan that covers prescription drugs, with coverage beginning January 1, 2006.  This prescription drug coverage is different from the discounts that were offered by the Medicare-approved drug discount cards in 2004 and 2005.</a:t>
            </a:r>
          </a:p>
          <a:p>
            <a:pPr eaLnBrk="1" hangingPunct="1">
              <a:spcBef>
                <a:spcPct val="0"/>
              </a:spcBef>
              <a:defRPr/>
            </a:pPr>
            <a:r>
              <a:rPr lang="en-US" sz="1800" dirty="0"/>
              <a:t>Anyone who has Medicare Part A (Hospital Insurance), or Medicare Part B (Medical Insurance), or both Part A and Part B is eligible to join a Medicare prescription drug plan and must enroll in a plan to get Medicare prescription drug coverage.  However, those who live outside the U.S. or who are incarcerated may not enroll and are not eligible for coverage.</a:t>
            </a:r>
          </a:p>
          <a:p>
            <a:pPr eaLnBrk="1" hangingPunct="1">
              <a:spcBef>
                <a:spcPct val="0"/>
              </a:spcBef>
              <a:defRPr/>
            </a:pPr>
            <a:r>
              <a:rPr lang="en-US" sz="1800" dirty="0"/>
              <a:t>Costs will vary depending on the plan; at a minimum, plans must provide a standard level of coverage as shown here.  Plans may offer more coverage and additional drugs for a higher monthly premium.  The actual coverage and costs of the Medicare drug plans will be available in October 2005. </a:t>
            </a:r>
          </a:p>
          <a:p>
            <a:pPr eaLnBrk="1" hangingPunct="1">
              <a:spcBef>
                <a:spcPct val="0"/>
              </a:spcBef>
              <a:defRPr/>
            </a:pPr>
            <a:r>
              <a:rPr lang="en-US" sz="1800" dirty="0"/>
              <a:t>For standard coverage (the minimum coverage Medicare prescription drug plans must provide), enrollees will pay</a:t>
            </a:r>
          </a:p>
          <a:p>
            <a:pPr lvl="1" eaLnBrk="1" hangingPunct="1">
              <a:spcBef>
                <a:spcPct val="0"/>
              </a:spcBef>
              <a:defRPr/>
            </a:pPr>
            <a:r>
              <a:rPr lang="en-US" sz="1800" dirty="0"/>
              <a:t>A monthly premium, estimated at about $32 on average</a:t>
            </a:r>
          </a:p>
          <a:p>
            <a:pPr lvl="1" eaLnBrk="1" hangingPunct="1">
              <a:spcBef>
                <a:spcPct val="0"/>
              </a:spcBef>
              <a:defRPr/>
            </a:pPr>
            <a:r>
              <a:rPr lang="en-US" sz="1800" dirty="0"/>
              <a:t>The first $250 per year for their prescriptions (the deductible)</a:t>
            </a:r>
          </a:p>
          <a:p>
            <a:pPr lvl="1" eaLnBrk="1" hangingPunct="1">
              <a:spcBef>
                <a:spcPct val="0"/>
              </a:spcBef>
              <a:defRPr/>
            </a:pPr>
            <a:r>
              <a:rPr lang="en-US" sz="1800" dirty="0"/>
              <a:t>After the deductible, part of the cost of drugs up to $3,600 out of pocket</a:t>
            </a:r>
          </a:p>
          <a:p>
            <a:pPr lvl="1" eaLnBrk="1" hangingPunct="1">
              <a:spcBef>
                <a:spcPct val="0"/>
              </a:spcBef>
              <a:defRPr/>
            </a:pPr>
            <a:r>
              <a:rPr lang="en-US" sz="1800" dirty="0"/>
              <a:t>5% of drug costs (or a small copayment) for the rest of the calendar year</a:t>
            </a:r>
          </a:p>
        </p:txBody>
      </p:sp>
    </p:spTree>
    <p:extLst>
      <p:ext uri="{BB962C8B-B14F-4D97-AF65-F5344CB8AC3E}">
        <p14:creationId xmlns:p14="http://schemas.microsoft.com/office/powerpoint/2010/main" val="3635068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Rot="1" noChangeAspect="1" noChangeArrowheads="1" noTextEdit="1"/>
          </p:cNvSpPr>
          <p:nvPr>
            <p:ph type="sldImg"/>
          </p:nvPr>
        </p:nvSpPr>
        <p:spPr bwMode="auto">
          <a:xfrm>
            <a:off x="1184275" y="701675"/>
            <a:ext cx="4654550" cy="3490913"/>
          </a:xfrm>
          <a:solidFill>
            <a:srgbClr val="FFFFFF"/>
          </a:solidFill>
          <a:ln>
            <a:solidFill>
              <a:srgbClr val="000000"/>
            </a:solidFill>
            <a:miter lim="800000"/>
            <a:headEnd/>
            <a:tailEnd/>
          </a:ln>
        </p:spPr>
      </p:sp>
      <p:sp>
        <p:nvSpPr>
          <p:cNvPr id="30724" name="Rectangle 3"/>
          <p:cNvSpPr>
            <a:spLocks noGrp="1" noChangeArrowheads="1"/>
          </p:cNvSpPr>
          <p:nvPr>
            <p:ph type="body" idx="1"/>
          </p:nvPr>
        </p:nvSpPr>
        <p:spPr bwMode="auto">
          <a:xfrm>
            <a:off x="702946" y="4422458"/>
            <a:ext cx="5617208" cy="4185598"/>
          </a:xfrm>
          <a:solidFill>
            <a:srgbClr val="FFFFFF"/>
          </a:solidFill>
          <a:ln>
            <a:solidFill>
              <a:srgbClr val="000000"/>
            </a:solidFill>
            <a:miter lim="800000"/>
            <a:headEnd/>
            <a:tailEnd/>
          </a:ln>
        </p:spPr>
        <p:txBody>
          <a:bodyPr wrap="square" lIns="93291" tIns="46645" rIns="93291" bIns="46645" numCol="1" anchor="t" anchorCtr="0" compatLnSpc="1">
            <a:prstTxWarp prst="textNoShape">
              <a:avLst/>
            </a:prstTxWarp>
          </a:bodyPr>
          <a:lstStyle/>
          <a:p>
            <a:pPr eaLnBrk="1" hangingPunct="1"/>
            <a:r>
              <a:rPr lang="en-US" smtClean="0"/>
              <a:t>Every person with Medicare should look into Medicare prescription drug coverage to find a plan that meets his or her needs.  Let’s talk about the types of plans that will be available.</a:t>
            </a:r>
          </a:p>
        </p:txBody>
      </p:sp>
    </p:spTree>
    <p:extLst>
      <p:ext uri="{BB962C8B-B14F-4D97-AF65-F5344CB8AC3E}">
        <p14:creationId xmlns:p14="http://schemas.microsoft.com/office/powerpoint/2010/main" val="1475138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052952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8943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Rectangle 3"/>
          <p:cNvSpPr/>
          <p:nvPr/>
        </p:nvSpPr>
        <p:spPr>
          <a:xfrm>
            <a:off x="0" y="0"/>
            <a:ext cx="12192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4"/>
          <p:cNvCxnSpPr/>
          <p:nvPr/>
        </p:nvCxnSpPr>
        <p:spPr>
          <a:xfrm rot="5400000">
            <a:off x="-1905793" y="3429794"/>
            <a:ext cx="6858000" cy="1587"/>
          </a:xfrm>
          <a:prstGeom prst="line">
            <a:avLst/>
          </a:prstGeom>
          <a:ln>
            <a:solidFill>
              <a:schemeClr val="tx2">
                <a:lumMod val="20000"/>
                <a:lumOff val="80000"/>
              </a:schemeClr>
            </a:solidFill>
          </a:ln>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p:nvCxnSpPr>
        <p:spPr>
          <a:xfrm rot="5400000">
            <a:off x="-2056606" y="3428206"/>
            <a:ext cx="6858000" cy="1588"/>
          </a:xfrm>
          <a:prstGeom prst="line">
            <a:avLst/>
          </a:prstGeom>
          <a:ln>
            <a:solidFill>
              <a:schemeClr val="tx2">
                <a:lumMod val="20000"/>
                <a:lumOff val="80000"/>
              </a:schemeClr>
            </a:solidFill>
          </a:ln>
        </p:spPr>
        <p:style>
          <a:lnRef idx="1">
            <a:schemeClr val="accent2"/>
          </a:lnRef>
          <a:fillRef idx="0">
            <a:schemeClr val="accent2"/>
          </a:fillRef>
          <a:effectRef idx="0">
            <a:schemeClr val="accent2"/>
          </a:effectRef>
          <a:fontRef idx="minor">
            <a:schemeClr val="tx1"/>
          </a:fontRef>
        </p:style>
      </p:cxnSp>
      <p:sp>
        <p:nvSpPr>
          <p:cNvPr id="7" name="Subtitle 2"/>
          <p:cNvSpPr txBox="1">
            <a:spLocks/>
          </p:cNvSpPr>
          <p:nvPr/>
        </p:nvSpPr>
        <p:spPr>
          <a:xfrm>
            <a:off x="1981200" y="2438400"/>
            <a:ext cx="6400800" cy="914400"/>
          </a:xfrm>
          <a:prstGeom prst="rect">
            <a:avLst/>
          </a:prstGeo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sz="2400" dirty="0" smtClean="0">
                <a:latin typeface="+mn-lt"/>
                <a:cs typeface="+mn-cs"/>
              </a:rPr>
              <a:t>John R. Kasich, Governor</a:t>
            </a:r>
          </a:p>
          <a:p>
            <a:pPr fontAlgn="auto">
              <a:spcBef>
                <a:spcPct val="20000"/>
              </a:spcBef>
              <a:spcAft>
                <a:spcPts val="0"/>
              </a:spcAft>
              <a:buFont typeface="Arial" pitchFamily="34" charset="0"/>
              <a:buNone/>
              <a:defRPr/>
            </a:pPr>
            <a:r>
              <a:rPr lang="en-US" sz="2400" dirty="0" smtClean="0">
                <a:latin typeface="+mn-lt"/>
                <a:cs typeface="+mn-cs"/>
              </a:rPr>
              <a:t>Mary Taylor, Lt. Governor/Director</a:t>
            </a:r>
          </a:p>
          <a:p>
            <a:pPr fontAlgn="auto">
              <a:spcBef>
                <a:spcPct val="20000"/>
              </a:spcBef>
              <a:spcAft>
                <a:spcPts val="0"/>
              </a:spcAft>
              <a:buFont typeface="Arial" pitchFamily="34" charset="0"/>
              <a:buNone/>
              <a:defRPr/>
            </a:pPr>
            <a:endParaRPr lang="en-US" sz="2400" dirty="0">
              <a:latin typeface="+mn-lt"/>
              <a:cs typeface="+mn-cs"/>
            </a:endParaRPr>
          </a:p>
        </p:txBody>
      </p:sp>
      <p:pic>
        <p:nvPicPr>
          <p:cNvPr id="8" name="Picture 15" descr="insurancelogo_INSseal_cmyk.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519113"/>
            <a:ext cx="4876800"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981200" y="4876800"/>
            <a:ext cx="6400800" cy="685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
          <p:cNvSpPr>
            <a:spLocks noGrp="1"/>
          </p:cNvSpPr>
          <p:nvPr>
            <p:ph type="ctrTitle" idx="4294967295"/>
          </p:nvPr>
        </p:nvSpPr>
        <p:spPr>
          <a:xfrm>
            <a:off x="1752600" y="3581401"/>
            <a:ext cx="6858000" cy="1143000"/>
          </a:xfrm>
        </p:spPr>
        <p:txBody>
          <a:bodyPr/>
          <a:lstStyle/>
          <a:p>
            <a:r>
              <a:rPr lang="en-US" smtClean="0"/>
              <a:t>Click to edit Master title style</a:t>
            </a:r>
            <a:endParaRPr lang="en-US" dirty="0"/>
          </a:p>
        </p:txBody>
      </p:sp>
      <p:sp>
        <p:nvSpPr>
          <p:cNvPr id="9" name="Date Placeholder 3"/>
          <p:cNvSpPr>
            <a:spLocks noGrp="1"/>
          </p:cNvSpPr>
          <p:nvPr>
            <p:ph type="dt" sz="half" idx="10"/>
          </p:nvPr>
        </p:nvSpPr>
        <p:spPr>
          <a:xfrm>
            <a:off x="1828800" y="6356350"/>
            <a:ext cx="1600200" cy="365125"/>
          </a:xfrm>
        </p:spPr>
        <p:txBody>
          <a:bodyPr/>
          <a:lstStyle>
            <a:lvl1pPr>
              <a:defRPr/>
            </a:lvl1pPr>
          </a:lstStyle>
          <a:p>
            <a:pPr>
              <a:defRPr/>
            </a:pPr>
            <a:fld id="{AC15AA74-851F-4C01-82E2-7EB4319F568E}" type="datetime1">
              <a:rPr lang="en-US" smtClean="0"/>
              <a:t>4/18/2016</a:t>
            </a:fld>
            <a:endParaRPr lang="en-US"/>
          </a:p>
        </p:txBody>
      </p:sp>
      <p:sp>
        <p:nvSpPr>
          <p:cNvPr id="10" name="Footer Placeholder 4"/>
          <p:cNvSpPr>
            <a:spLocks noGrp="1"/>
          </p:cNvSpPr>
          <p:nvPr>
            <p:ph type="ftr" sz="quarter" idx="11"/>
          </p:nvPr>
        </p:nvSpPr>
        <p:spPr>
          <a:xfrm>
            <a:off x="3886200" y="6356350"/>
            <a:ext cx="2895600" cy="36512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162800" y="6356350"/>
            <a:ext cx="1524000" cy="365125"/>
          </a:xfrm>
        </p:spPr>
        <p:txBody>
          <a:bodyPr/>
          <a:lstStyle>
            <a:lvl1pPr>
              <a:defRPr/>
            </a:lvl1pPr>
          </a:lstStyle>
          <a:p>
            <a:pPr>
              <a:defRPr/>
            </a:pPr>
            <a:fld id="{575940A0-D2D2-4987-ACF5-258842375183}" type="slidenum">
              <a:rPr lang="en-US"/>
              <a:pPr>
                <a:defRPr/>
              </a:pPr>
              <a:t>‹#›</a:t>
            </a:fld>
            <a:endParaRPr lang="en-US"/>
          </a:p>
        </p:txBody>
      </p:sp>
    </p:spTree>
    <p:extLst>
      <p:ext uri="{BB962C8B-B14F-4D97-AF65-F5344CB8AC3E}">
        <p14:creationId xmlns:p14="http://schemas.microsoft.com/office/powerpoint/2010/main" val="206049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5" name="Group 2"/>
          <p:cNvGrpSpPr>
            <a:grpSpLocks/>
          </p:cNvGrpSpPr>
          <p:nvPr/>
        </p:nvGrpSpPr>
        <p:grpSpPr bwMode="auto">
          <a:xfrm>
            <a:off x="1371600" y="2819400"/>
            <a:ext cx="7315200" cy="3414713"/>
            <a:chOff x="768" y="1536"/>
            <a:chExt cx="4608" cy="2444"/>
          </a:xfrm>
        </p:grpSpPr>
        <p:sp>
          <p:nvSpPr>
            <p:cNvPr id="6" name="AutoShape 3"/>
            <p:cNvSpPr>
              <a:spLocks noChangeArrowheads="1"/>
            </p:cNvSpPr>
            <p:nvPr/>
          </p:nvSpPr>
          <p:spPr bwMode="auto">
            <a:xfrm>
              <a:off x="768" y="1536"/>
              <a:ext cx="1632" cy="816"/>
            </a:xfrm>
            <a:prstGeom prst="plaque">
              <a:avLst>
                <a:gd name="adj" fmla="val 16667"/>
              </a:avLst>
            </a:prstGeom>
            <a:solidFill>
              <a:srgbClr val="FF99CC"/>
            </a:solidFill>
            <a:ln w="12700">
              <a:solidFill>
                <a:schemeClr val="tx1"/>
              </a:solidFill>
              <a:miter lim="800000"/>
              <a:headEnd/>
              <a:tailEnd/>
            </a:ln>
          </p:spPr>
          <p:txBody>
            <a:bodyPr wrap="none" lIns="128588" tIns="65088" rIns="128588" bIns="65088" anchor="ctr"/>
            <a:lstStyle/>
            <a:p>
              <a:endParaRPr lang="en-US"/>
            </a:p>
          </p:txBody>
        </p:sp>
        <p:sp>
          <p:nvSpPr>
            <p:cNvPr id="7" name="AutoShape 4"/>
            <p:cNvSpPr>
              <a:spLocks noChangeArrowheads="1"/>
            </p:cNvSpPr>
            <p:nvPr/>
          </p:nvSpPr>
          <p:spPr bwMode="auto">
            <a:xfrm>
              <a:off x="816" y="2544"/>
              <a:ext cx="1488" cy="624"/>
            </a:xfrm>
            <a:prstGeom prst="roundRect">
              <a:avLst>
                <a:gd name="adj" fmla="val 16667"/>
              </a:avLst>
            </a:prstGeom>
            <a:solidFill>
              <a:srgbClr val="00FFFF"/>
            </a:solidFill>
            <a:ln w="12700">
              <a:solidFill>
                <a:schemeClr val="tx1"/>
              </a:solidFill>
              <a:round/>
              <a:headEnd/>
              <a:tailEnd/>
            </a:ln>
          </p:spPr>
          <p:txBody>
            <a:bodyPr wrap="none" lIns="128588" tIns="65088" rIns="128588" bIns="65088" anchor="ctr"/>
            <a:lstStyle/>
            <a:p>
              <a:endParaRPr lang="en-US"/>
            </a:p>
          </p:txBody>
        </p:sp>
        <p:sp>
          <p:nvSpPr>
            <p:cNvPr id="8" name="AutoShape 5"/>
            <p:cNvSpPr>
              <a:spLocks noChangeArrowheads="1"/>
            </p:cNvSpPr>
            <p:nvPr/>
          </p:nvSpPr>
          <p:spPr bwMode="auto">
            <a:xfrm>
              <a:off x="960" y="3408"/>
              <a:ext cx="1200" cy="526"/>
            </a:xfrm>
            <a:prstGeom prst="octagon">
              <a:avLst>
                <a:gd name="adj" fmla="val 29287"/>
              </a:avLst>
            </a:prstGeom>
            <a:solidFill>
              <a:srgbClr val="FFFF00"/>
            </a:solidFill>
            <a:ln w="12700">
              <a:solidFill>
                <a:schemeClr val="tx1"/>
              </a:solidFill>
              <a:miter lim="800000"/>
              <a:headEnd/>
              <a:tailEnd/>
            </a:ln>
          </p:spPr>
          <p:txBody>
            <a:bodyPr wrap="none" lIns="128588" tIns="65088" rIns="128588" bIns="65088" anchor="ctr"/>
            <a:lstStyle/>
            <a:p>
              <a:endParaRPr lang="en-US"/>
            </a:p>
          </p:txBody>
        </p:sp>
        <p:sp>
          <p:nvSpPr>
            <p:cNvPr id="9" name="Text Box 6"/>
            <p:cNvSpPr txBox="1">
              <a:spLocks noChangeArrowheads="1"/>
            </p:cNvSpPr>
            <p:nvPr/>
          </p:nvSpPr>
          <p:spPr bwMode="auto">
            <a:xfrm>
              <a:off x="864" y="1728"/>
              <a:ext cx="1440" cy="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b="1" smtClean="0"/>
                <a:t>Original Medicare</a:t>
              </a:r>
            </a:p>
            <a:p>
              <a:pPr algn="ctr" eaLnBrk="1" hangingPunct="1">
                <a:spcBef>
                  <a:spcPct val="50000"/>
                </a:spcBef>
                <a:defRPr/>
              </a:pPr>
              <a:r>
                <a:rPr lang="en-US" sz="1400" smtClean="0"/>
                <a:t>Part A and Part B</a:t>
              </a:r>
            </a:p>
          </p:txBody>
        </p:sp>
        <p:sp>
          <p:nvSpPr>
            <p:cNvPr id="10" name="Text Box 7"/>
            <p:cNvSpPr txBox="1">
              <a:spLocks noChangeArrowheads="1"/>
            </p:cNvSpPr>
            <p:nvPr/>
          </p:nvSpPr>
          <p:spPr bwMode="auto">
            <a:xfrm>
              <a:off x="816" y="2607"/>
              <a:ext cx="1536"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b="1" smtClean="0"/>
                <a:t>Secondary Insurance</a:t>
              </a:r>
            </a:p>
          </p:txBody>
        </p:sp>
        <p:sp>
          <p:nvSpPr>
            <p:cNvPr id="11" name="Text Box 8"/>
            <p:cNvSpPr txBox="1">
              <a:spLocks noChangeArrowheads="1"/>
            </p:cNvSpPr>
            <p:nvPr/>
          </p:nvSpPr>
          <p:spPr bwMode="auto">
            <a:xfrm>
              <a:off x="960" y="3456"/>
              <a:ext cx="1200"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b="1" smtClean="0"/>
                <a:t>Rx Coverage</a:t>
              </a:r>
            </a:p>
            <a:p>
              <a:pPr algn="ctr" eaLnBrk="1" hangingPunct="1">
                <a:spcBef>
                  <a:spcPct val="50000"/>
                </a:spcBef>
                <a:defRPr/>
              </a:pPr>
              <a:r>
                <a:rPr lang="en-US" sz="1400" b="1" smtClean="0"/>
                <a:t>Part D </a:t>
              </a:r>
              <a:r>
                <a:rPr lang="en-US" sz="1400" smtClean="0"/>
                <a:t>or GHI</a:t>
              </a:r>
            </a:p>
          </p:txBody>
        </p:sp>
        <p:sp>
          <p:nvSpPr>
            <p:cNvPr id="12" name="Text Box 9"/>
            <p:cNvSpPr txBox="1">
              <a:spLocks noChangeArrowheads="1"/>
            </p:cNvSpPr>
            <p:nvPr/>
          </p:nvSpPr>
          <p:spPr bwMode="auto">
            <a:xfrm>
              <a:off x="1440" y="235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mtClean="0"/>
                <a:t>+</a:t>
              </a:r>
            </a:p>
          </p:txBody>
        </p:sp>
        <p:sp>
          <p:nvSpPr>
            <p:cNvPr id="13" name="Text Box 10"/>
            <p:cNvSpPr txBox="1">
              <a:spLocks noChangeArrowheads="1"/>
            </p:cNvSpPr>
            <p:nvPr/>
          </p:nvSpPr>
          <p:spPr bwMode="auto">
            <a:xfrm>
              <a:off x="1440" y="3168"/>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smtClean="0"/>
                <a:t>+</a:t>
              </a:r>
            </a:p>
          </p:txBody>
        </p:sp>
        <p:sp>
          <p:nvSpPr>
            <p:cNvPr id="14" name="WordArt 11"/>
            <p:cNvSpPr>
              <a:spLocks noChangeArrowheads="1" noChangeShapeType="1" noTextEdit="1"/>
            </p:cNvSpPr>
            <p:nvPr/>
          </p:nvSpPr>
          <p:spPr bwMode="auto">
            <a:xfrm>
              <a:off x="2544" y="2688"/>
              <a:ext cx="816" cy="432"/>
            </a:xfrm>
            <a:prstGeom prst="rect">
              <a:avLst/>
            </a:prstGeom>
          </p:spPr>
          <p:txBody>
            <a:bodyPr wrap="none" fromWordArt="1">
              <a:prstTxWarp prst="textPlain">
                <a:avLst>
                  <a:gd name="adj" fmla="val 50000"/>
                </a:avLst>
              </a:prstTxWarp>
            </a:bodyPr>
            <a:lstStyle/>
            <a:p>
              <a:pPr algn="ctr"/>
              <a:r>
                <a:rPr lang="en-US" sz="3600" kern="10" normalizeH="1">
                  <a:ln w="9525">
                    <a:solidFill>
                      <a:srgbClr val="000000"/>
                    </a:solidFill>
                    <a:round/>
                    <a:headEnd/>
                    <a:tailEnd/>
                  </a:ln>
                  <a:solidFill>
                    <a:srgbClr val="000000"/>
                  </a:solidFill>
                  <a:latin typeface="Arial Black"/>
                </a:rPr>
                <a:t>OR</a:t>
              </a:r>
            </a:p>
          </p:txBody>
        </p:sp>
        <p:sp>
          <p:nvSpPr>
            <p:cNvPr id="15" name="AutoShape 12"/>
            <p:cNvSpPr>
              <a:spLocks noChangeArrowheads="1"/>
            </p:cNvSpPr>
            <p:nvPr/>
          </p:nvSpPr>
          <p:spPr bwMode="auto">
            <a:xfrm>
              <a:off x="3504" y="1728"/>
              <a:ext cx="1872" cy="2112"/>
            </a:xfrm>
            <a:prstGeom prst="hexagon">
              <a:avLst>
                <a:gd name="adj" fmla="val 25000"/>
                <a:gd name="vf" fmla="val 115470"/>
              </a:avLst>
            </a:prstGeom>
            <a:solidFill>
              <a:srgbClr val="CC99FF"/>
            </a:solidFill>
            <a:ln w="12700">
              <a:solidFill>
                <a:schemeClr val="tx1"/>
              </a:solidFill>
              <a:miter lim="800000"/>
              <a:headEnd/>
              <a:tailEnd/>
            </a:ln>
          </p:spPr>
          <p:txBody>
            <a:bodyPr wrap="none" lIns="128588" tIns="65088" rIns="128588" bIns="65088" anchor="ctr"/>
            <a:lstStyle/>
            <a:p>
              <a:endParaRPr lang="en-US"/>
            </a:p>
          </p:txBody>
        </p:sp>
        <p:sp>
          <p:nvSpPr>
            <p:cNvPr id="16" name="Text Box 13"/>
            <p:cNvSpPr txBox="1">
              <a:spLocks noChangeArrowheads="1"/>
            </p:cNvSpPr>
            <p:nvPr/>
          </p:nvSpPr>
          <p:spPr bwMode="auto">
            <a:xfrm>
              <a:off x="3744" y="1972"/>
              <a:ext cx="1392" cy="1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2400" b="1" smtClean="0"/>
                <a:t>Medicare</a:t>
              </a:r>
            </a:p>
            <a:p>
              <a:pPr algn="ctr" eaLnBrk="1" hangingPunct="1">
                <a:spcBef>
                  <a:spcPct val="50000"/>
                </a:spcBef>
                <a:defRPr/>
              </a:pPr>
              <a:r>
                <a:rPr lang="en-US" sz="2400" b="1" smtClean="0"/>
                <a:t>Advantage</a:t>
              </a:r>
            </a:p>
            <a:p>
              <a:pPr algn="ctr" eaLnBrk="1" hangingPunct="1">
                <a:spcBef>
                  <a:spcPct val="50000"/>
                </a:spcBef>
                <a:defRPr/>
              </a:pPr>
              <a:r>
                <a:rPr lang="en-US" b="1" smtClean="0"/>
                <a:t>(Part C)</a:t>
              </a:r>
            </a:p>
            <a:p>
              <a:pPr algn="ctr" eaLnBrk="1" hangingPunct="1">
                <a:spcBef>
                  <a:spcPct val="50000"/>
                </a:spcBef>
                <a:defRPr/>
              </a:pPr>
              <a:r>
                <a:rPr lang="en-US" sz="1400" smtClean="0"/>
                <a:t>1. Hospitalization,</a:t>
              </a:r>
            </a:p>
            <a:p>
              <a:pPr algn="ctr" eaLnBrk="1" hangingPunct="1">
                <a:spcBef>
                  <a:spcPct val="50000"/>
                </a:spcBef>
                <a:defRPr/>
              </a:pPr>
              <a:r>
                <a:rPr lang="en-US" sz="1400" smtClean="0"/>
                <a:t>2. Medical </a:t>
              </a:r>
            </a:p>
            <a:p>
              <a:pPr algn="ctr" eaLnBrk="1" hangingPunct="1">
                <a:spcBef>
                  <a:spcPct val="50000"/>
                </a:spcBef>
                <a:defRPr/>
              </a:pPr>
              <a:r>
                <a:rPr lang="en-US" sz="1400" smtClean="0"/>
                <a:t>3. Rx (MA-PD)</a:t>
              </a:r>
            </a:p>
          </p:txBody>
        </p:sp>
      </p:grpSp>
      <p:sp>
        <p:nvSpPr>
          <p:cNvPr id="3" name="Content Placeholder 2"/>
          <p:cNvSpPr>
            <a:spLocks noGrp="1"/>
          </p:cNvSpPr>
          <p:nvPr>
            <p:ph idx="1"/>
          </p:nvPr>
        </p:nvSpPr>
        <p:spPr>
          <a:xfrm>
            <a:off x="990600" y="1066800"/>
            <a:ext cx="7696200" cy="5105400"/>
          </a:xfrm>
        </p:spPr>
        <p:txBody>
          <a:bodyPr/>
          <a:lstStyle/>
          <a:p>
            <a:pPr lvl="0"/>
            <a:r>
              <a:rPr lang="en-US" smtClean="0"/>
              <a:t>Click to edit Master text styles</a:t>
            </a:r>
          </a:p>
        </p:txBody>
      </p:sp>
      <p:sp>
        <p:nvSpPr>
          <p:cNvPr id="19" name="Rectangle 2"/>
          <p:cNvSpPr>
            <a:spLocks noGrp="1" noChangeArrowheads="1"/>
          </p:cNvSpPr>
          <p:nvPr>
            <p:ph type="title"/>
          </p:nvPr>
        </p:nvSpPr>
        <p:spPr>
          <a:xfrm>
            <a:off x="914400" y="228600"/>
            <a:ext cx="7696200" cy="715963"/>
          </a:xfrm>
        </p:spPr>
        <p:txBody>
          <a:bodyPr/>
          <a:lstStyle/>
          <a:p>
            <a:r>
              <a:rPr lang="en-US" smtClean="0"/>
              <a:t>Click to edit Master title style</a:t>
            </a:r>
            <a:endParaRPr lang="en-US" dirty="0" smtClean="0"/>
          </a:p>
        </p:txBody>
      </p:sp>
      <p:sp>
        <p:nvSpPr>
          <p:cNvPr id="20" name="Rectangle 3"/>
          <p:cNvSpPr>
            <a:spLocks noGrp="1" noChangeArrowheads="1"/>
          </p:cNvSpPr>
          <p:nvPr>
            <p:ph type="body" idx="12"/>
          </p:nvPr>
        </p:nvSpPr>
        <p:spPr>
          <a:xfrm>
            <a:off x="914400" y="1295400"/>
            <a:ext cx="8229600" cy="1295400"/>
          </a:xfrm>
        </p:spPr>
        <p:txBody>
          <a:bodyPr/>
          <a:lstStyle/>
          <a:p>
            <a:pPr lvl="0"/>
            <a:r>
              <a:rPr lang="en-US" smtClean="0"/>
              <a:t>Click to edit Master text styles</a:t>
            </a:r>
          </a:p>
        </p:txBody>
      </p:sp>
      <p:sp>
        <p:nvSpPr>
          <p:cNvPr id="17" name="Date Placeholder 3"/>
          <p:cNvSpPr>
            <a:spLocks noGrp="1"/>
          </p:cNvSpPr>
          <p:nvPr>
            <p:ph type="dt" sz="half" idx="13"/>
          </p:nvPr>
        </p:nvSpPr>
        <p:spPr/>
        <p:txBody>
          <a:bodyPr/>
          <a:lstStyle>
            <a:lvl1pPr>
              <a:defRPr/>
            </a:lvl1pPr>
          </a:lstStyle>
          <a:p>
            <a:pPr>
              <a:defRPr/>
            </a:pPr>
            <a:fld id="{9C9A8CD2-3D6A-4C5D-B700-954086807D28}" type="datetime1">
              <a:rPr lang="en-US" smtClean="0"/>
              <a:t>4/18/2016</a:t>
            </a:fld>
            <a:endParaRPr lang="en-US"/>
          </a:p>
        </p:txBody>
      </p:sp>
      <p:sp>
        <p:nvSpPr>
          <p:cNvPr id="18" name="Footer Placeholder 4"/>
          <p:cNvSpPr>
            <a:spLocks noGrp="1"/>
          </p:cNvSpPr>
          <p:nvPr>
            <p:ph type="ftr" sz="quarter" idx="14"/>
          </p:nvPr>
        </p:nvSpPr>
        <p:spPr>
          <a:xfrm>
            <a:off x="3124200" y="6356350"/>
            <a:ext cx="2667000" cy="365125"/>
          </a:xfrm>
        </p:spPr>
        <p:txBody>
          <a:bodyPr/>
          <a:lstStyle>
            <a:lvl1pPr>
              <a:defRPr/>
            </a:lvl1pPr>
          </a:lstStyle>
          <a:p>
            <a:pPr>
              <a:defRPr/>
            </a:pPr>
            <a:endParaRPr lang="en-US"/>
          </a:p>
        </p:txBody>
      </p:sp>
    </p:spTree>
    <p:extLst>
      <p:ext uri="{BB962C8B-B14F-4D97-AF65-F5344CB8AC3E}">
        <p14:creationId xmlns:p14="http://schemas.microsoft.com/office/powerpoint/2010/main" val="286216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457C1E-980C-4BD4-A8F4-9BD4001FBE7E}" type="datetime1">
              <a:rPr lang="en-US" smtClean="0"/>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C85C1D-90E5-4E39-B185-7971D9337CC5}" type="slidenum">
              <a:rPr lang="en-US"/>
              <a:pPr>
                <a:defRPr/>
              </a:pPr>
              <a:t>‹#›</a:t>
            </a:fld>
            <a:endParaRPr lang="en-US"/>
          </a:p>
        </p:txBody>
      </p:sp>
    </p:spTree>
    <p:extLst>
      <p:ext uri="{BB962C8B-B14F-4D97-AF65-F5344CB8AC3E}">
        <p14:creationId xmlns:p14="http://schemas.microsoft.com/office/powerpoint/2010/main" val="198780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2ECA77F-076E-41C4-8B50-14710DA8250D}" type="datetime1">
              <a:rPr lang="en-US" smtClean="0"/>
              <a:t>4/18/2016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337EE6-6100-424F-990D-2CCA8471028E}" type="slidenum">
              <a:rPr lang="en-US"/>
              <a:pPr>
                <a:defRPr/>
              </a:pPr>
              <a:t>‹#›</a:t>
            </a:fld>
            <a:endParaRPr lang="en-US"/>
          </a:p>
        </p:txBody>
      </p:sp>
    </p:spTree>
    <p:extLst>
      <p:ext uri="{BB962C8B-B14F-4D97-AF65-F5344CB8AC3E}">
        <p14:creationId xmlns:p14="http://schemas.microsoft.com/office/powerpoint/2010/main" val="269526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1DE9D20-BE58-43B0-AC52-C6EB26FB3D59}" type="datetime1">
              <a:rPr lang="en-US" smtClean="0"/>
              <a:t>4/18/2016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B1AE8B5-5BED-4962-AC5A-77BD7CD82354}" type="slidenum">
              <a:rPr lang="en-US"/>
              <a:pPr>
                <a:defRPr/>
              </a:pPr>
              <a:t>‹#›</a:t>
            </a:fld>
            <a:endParaRPr lang="en-US"/>
          </a:p>
        </p:txBody>
      </p:sp>
    </p:spTree>
    <p:extLst>
      <p:ext uri="{BB962C8B-B14F-4D97-AF65-F5344CB8AC3E}">
        <p14:creationId xmlns:p14="http://schemas.microsoft.com/office/powerpoint/2010/main" val="2475285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D26E72-D6A8-426C-B34E-454B11538571}" type="datetime1">
              <a:rPr lang="en-US" smtClean="0"/>
              <a:t>4/18/2016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632011D-20D6-470B-8F40-7880424EE31D}" type="slidenum">
              <a:rPr lang="en-US"/>
              <a:pPr>
                <a:defRPr/>
              </a:pPr>
              <a:t>‹#›</a:t>
            </a:fld>
            <a:endParaRPr lang="en-US"/>
          </a:p>
        </p:txBody>
      </p:sp>
    </p:spTree>
    <p:extLst>
      <p:ext uri="{BB962C8B-B14F-4D97-AF65-F5344CB8AC3E}">
        <p14:creationId xmlns:p14="http://schemas.microsoft.com/office/powerpoint/2010/main" val="42790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11" descr="Ins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838200"/>
            <a:ext cx="68008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1219200" cy="6858000"/>
          </a:xfrm>
          <a:prstGeom prst="rect">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5400000">
            <a:off x="-1905793" y="3429794"/>
            <a:ext cx="6858000" cy="1587"/>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rot="5400000">
            <a:off x="-2056606" y="3428206"/>
            <a:ext cx="6858000" cy="1588"/>
          </a:xfrm>
          <a:prstGeom prst="line">
            <a:avLst/>
          </a:prstGeom>
        </p:spPr>
        <p:style>
          <a:lnRef idx="1">
            <a:schemeClr val="accent2"/>
          </a:lnRef>
          <a:fillRef idx="0">
            <a:schemeClr val="accent2"/>
          </a:fillRef>
          <a:effectRef idx="0">
            <a:schemeClr val="accent2"/>
          </a:effectRef>
          <a:fontRef idx="minor">
            <a:schemeClr val="tx1"/>
          </a:fontRef>
        </p:style>
      </p:cxnSp>
      <p:sp>
        <p:nvSpPr>
          <p:cNvPr id="8" name="Subtitle 2"/>
          <p:cNvSpPr txBox="1">
            <a:spLocks/>
          </p:cNvSpPr>
          <p:nvPr/>
        </p:nvSpPr>
        <p:spPr>
          <a:xfrm>
            <a:off x="1981200" y="2438400"/>
            <a:ext cx="6400800" cy="914400"/>
          </a:xfrm>
          <a:prstGeom prst="rect">
            <a:avLst/>
          </a:prstGeo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sz="2400" dirty="0" smtClean="0">
                <a:latin typeface="+mn-lt"/>
                <a:cs typeface="+mn-cs"/>
              </a:rPr>
              <a:t>Ted Strickland, Governor</a:t>
            </a:r>
          </a:p>
          <a:p>
            <a:pPr fontAlgn="auto">
              <a:spcBef>
                <a:spcPct val="20000"/>
              </a:spcBef>
              <a:spcAft>
                <a:spcPts val="0"/>
              </a:spcAft>
              <a:buFont typeface="Arial" pitchFamily="34" charset="0"/>
              <a:buNone/>
              <a:defRPr/>
            </a:pPr>
            <a:r>
              <a:rPr lang="en-US" sz="2400" dirty="0" smtClean="0">
                <a:latin typeface="+mn-lt"/>
                <a:cs typeface="+mn-cs"/>
              </a:rPr>
              <a:t>Mary Jo Hudson, Director</a:t>
            </a:r>
            <a:endParaRPr lang="en-US" sz="2400" dirty="0">
              <a:latin typeface="+mn-lt"/>
              <a:cs typeface="+mn-cs"/>
            </a:endParaRPr>
          </a:p>
        </p:txBody>
      </p:sp>
      <p:sp>
        <p:nvSpPr>
          <p:cNvPr id="3" name="Subtitle 2"/>
          <p:cNvSpPr>
            <a:spLocks noGrp="1"/>
          </p:cNvSpPr>
          <p:nvPr>
            <p:ph type="subTitle" idx="1"/>
          </p:nvPr>
        </p:nvSpPr>
        <p:spPr>
          <a:xfrm>
            <a:off x="1981200" y="4876800"/>
            <a:ext cx="6400800" cy="685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
          <p:cNvSpPr>
            <a:spLocks noGrp="1"/>
          </p:cNvSpPr>
          <p:nvPr>
            <p:ph type="ctrTitle" idx="4294967295"/>
          </p:nvPr>
        </p:nvSpPr>
        <p:spPr>
          <a:xfrm>
            <a:off x="1752600" y="3581401"/>
            <a:ext cx="6858000" cy="1143000"/>
          </a:xfrm>
        </p:spPr>
        <p:txBody>
          <a:bodyPr/>
          <a:lstStyle/>
          <a:p>
            <a:r>
              <a:rPr lang="en-US" smtClean="0"/>
              <a:t>Click to edit Master title style</a:t>
            </a:r>
            <a:endParaRPr lang="en-US" dirty="0"/>
          </a:p>
        </p:txBody>
      </p:sp>
      <p:sp>
        <p:nvSpPr>
          <p:cNvPr id="9" name="Date Placeholder 3"/>
          <p:cNvSpPr>
            <a:spLocks noGrp="1"/>
          </p:cNvSpPr>
          <p:nvPr>
            <p:ph type="dt" sz="half" idx="10"/>
          </p:nvPr>
        </p:nvSpPr>
        <p:spPr>
          <a:xfrm>
            <a:off x="1828800" y="6356350"/>
            <a:ext cx="1600200" cy="365125"/>
          </a:xfrm>
        </p:spPr>
        <p:txBody>
          <a:bodyPr/>
          <a:lstStyle>
            <a:lvl1pPr>
              <a:defRPr/>
            </a:lvl1pPr>
          </a:lstStyle>
          <a:p>
            <a:pPr>
              <a:defRPr/>
            </a:pPr>
            <a:fld id="{0F96F885-EEFE-4FBB-846D-6BF8766CCAD5}" type="datetime1">
              <a:rPr lang="en-US" smtClean="0"/>
              <a:t>4/18/2016</a:t>
            </a:fld>
            <a:endParaRPr lang="en-US"/>
          </a:p>
        </p:txBody>
      </p:sp>
      <p:sp>
        <p:nvSpPr>
          <p:cNvPr id="10" name="Footer Placeholder 4"/>
          <p:cNvSpPr>
            <a:spLocks noGrp="1"/>
          </p:cNvSpPr>
          <p:nvPr>
            <p:ph type="ftr" sz="quarter" idx="11"/>
          </p:nvPr>
        </p:nvSpPr>
        <p:spPr>
          <a:xfrm>
            <a:off x="3886200" y="6356350"/>
            <a:ext cx="2895600" cy="36512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162800" y="6356350"/>
            <a:ext cx="1524000" cy="365125"/>
          </a:xfrm>
        </p:spPr>
        <p:txBody>
          <a:bodyPr/>
          <a:lstStyle>
            <a:lvl1pPr>
              <a:defRPr/>
            </a:lvl1pPr>
          </a:lstStyle>
          <a:p>
            <a:pPr>
              <a:defRPr/>
            </a:pPr>
            <a:fld id="{BCB16447-58A2-468D-8163-4E207049F4A5}" type="slidenum">
              <a:rPr lang="en-US"/>
              <a:pPr>
                <a:defRPr/>
              </a:pPr>
              <a:t>‹#›</a:t>
            </a:fld>
            <a:endParaRPr lang="en-US"/>
          </a:p>
        </p:txBody>
      </p:sp>
    </p:spTree>
    <p:extLst>
      <p:ext uri="{BB962C8B-B14F-4D97-AF65-F5344CB8AC3E}">
        <p14:creationId xmlns:p14="http://schemas.microsoft.com/office/powerpoint/2010/main" val="145316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90600" y="274638"/>
            <a:ext cx="76962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90600" y="1066800"/>
            <a:ext cx="76962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90600" y="6356350"/>
            <a:ext cx="1600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0F5E68F-9449-4A8E-8E3D-55C520DE2217}" type="datetime1">
              <a:rPr lang="en-US" smtClean="0"/>
              <a:t>4/18/2016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6386622-3C94-4929-8836-7DA59808AF1D}" type="slidenum">
              <a:rPr lang="en-US"/>
              <a:pPr>
                <a:defRPr/>
              </a:pPr>
              <a:t>‹#›</a:t>
            </a:fld>
            <a:endParaRPr lang="en-US"/>
          </a:p>
        </p:txBody>
      </p:sp>
      <p:sp>
        <p:nvSpPr>
          <p:cNvPr id="7" name="Rectangle 6"/>
          <p:cNvSpPr/>
          <p:nvPr/>
        </p:nvSpPr>
        <p:spPr>
          <a:xfrm>
            <a:off x="0" y="0"/>
            <a:ext cx="609600" cy="68580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rot="5400000">
            <a:off x="-2515393" y="3429794"/>
            <a:ext cx="6858000" cy="1587"/>
          </a:xfrm>
          <a:prstGeom prst="line">
            <a:avLst/>
          </a:prstGeom>
          <a:ln>
            <a:solidFill>
              <a:schemeClr val="tx2">
                <a:lumMod val="20000"/>
                <a:lumOff val="80000"/>
              </a:schemeClr>
            </a:solidFill>
          </a:ln>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rot="5400000">
            <a:off x="-2667793" y="3428206"/>
            <a:ext cx="6858000" cy="1587"/>
          </a:xfrm>
          <a:prstGeom prst="line">
            <a:avLst/>
          </a:prstGeom>
          <a:ln>
            <a:solidFill>
              <a:schemeClr val="tx2">
                <a:lumMod val="20000"/>
                <a:lumOff val="80000"/>
              </a:schemeClr>
            </a:solidFill>
          </a:ln>
        </p:spPr>
        <p:style>
          <a:lnRef idx="1">
            <a:schemeClr val="accent2"/>
          </a:lnRef>
          <a:fillRef idx="0">
            <a:schemeClr val="accent2"/>
          </a:fillRef>
          <a:effectRef idx="0">
            <a:schemeClr val="accent2"/>
          </a:effectRef>
          <a:fontRef idx="minor">
            <a:schemeClr val="tx1"/>
          </a:fontRef>
        </p:style>
      </p:cxnSp>
      <p:pic>
        <p:nvPicPr>
          <p:cNvPr id="1034" name="Picture 11" descr="insurancelogo_INSseal_cmyk.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53200" y="6146800"/>
            <a:ext cx="1676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5" r:id="rId1"/>
    <p:sldLayoutId id="2147484146" r:id="rId2"/>
    <p:sldLayoutId id="2147484141" r:id="rId3"/>
    <p:sldLayoutId id="2147484142" r:id="rId4"/>
    <p:sldLayoutId id="2147484143" r:id="rId5"/>
    <p:sldLayoutId id="2147484144" r:id="rId6"/>
    <p:sldLayoutId id="2147484147" r:id="rId7"/>
  </p:sldLayoutIdLst>
  <p:hf hdr="0" ftr="0" dt="0"/>
  <p:txStyles>
    <p:titleStyle>
      <a:lvl1pPr algn="ctr" rtl="0" eaLnBrk="0" fontAlgn="base" hangingPunct="0">
        <a:spcBef>
          <a:spcPct val="0"/>
        </a:spcBef>
        <a:spcAft>
          <a:spcPct val="0"/>
        </a:spcAft>
        <a:defRPr sz="4400" b="0" i="0" u="none"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hyperlink" Target="http://www.medicare.gov/"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hyperlink" Target="http://www.medicare.gov/"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9.xml"/><Relationship Id="rId7" Type="http://schemas.openxmlformats.org/officeDocument/2006/relationships/image" Target="../media/image7.jpeg"/><Relationship Id="rId2" Type="http://schemas.openxmlformats.org/officeDocument/2006/relationships/slideLayout" Target="../slideLayouts/slideLayout5.xml"/><Relationship Id="rId1" Type="http://schemas.openxmlformats.org/officeDocument/2006/relationships/tags" Target="../tags/tag14.xml"/><Relationship Id="rId6" Type="http://schemas.openxmlformats.org/officeDocument/2006/relationships/image" Target="../media/image6.png"/><Relationship Id="rId5" Type="http://schemas.openxmlformats.org/officeDocument/2006/relationships/hyperlink" Target="http://www.medicare.gov/default.aspx" TargetMode="External"/><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hyperlink" Target="http://www.insurance.ohio.gov/" TargetMode="Externa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4602163"/>
            <a:ext cx="5334000" cy="685800"/>
          </a:xfrm>
        </p:spPr>
        <p:txBody>
          <a:bodyPr/>
          <a:lstStyle/>
          <a:p>
            <a:pPr eaLnBrk="1" hangingPunct="1">
              <a:defRPr/>
            </a:pPr>
            <a:r>
              <a:rPr lang="en-US" dirty="0" smtClean="0"/>
              <a:t>Presented by</a:t>
            </a:r>
            <a:endParaRPr lang="en-US" dirty="0"/>
          </a:p>
        </p:txBody>
      </p:sp>
      <p:sp>
        <p:nvSpPr>
          <p:cNvPr id="6147" name="Title 2"/>
          <p:cNvSpPr>
            <a:spLocks noGrp="1"/>
          </p:cNvSpPr>
          <p:nvPr>
            <p:ph type="ctrTitle" idx="4294967295"/>
          </p:nvPr>
        </p:nvSpPr>
        <p:spPr>
          <a:xfrm>
            <a:off x="1752600" y="3581400"/>
            <a:ext cx="6858000" cy="1143000"/>
          </a:xfrm>
          <a:ln w="19050"/>
        </p:spPr>
        <p:txBody>
          <a:bodyPr/>
          <a:lstStyle/>
          <a:p>
            <a:pPr eaLnBrk="1" hangingPunct="1">
              <a:defRPr/>
            </a:pPr>
            <a:r>
              <a:rPr lang="en-US" sz="6600" dirty="0" smtClean="0">
                <a:latin typeface="+mn-lt"/>
              </a:rPr>
              <a:t>Medicare &amp; You</a:t>
            </a:r>
          </a:p>
        </p:txBody>
      </p:sp>
      <p:pic>
        <p:nvPicPr>
          <p:cNvPr id="5124" name="Picture 3" descr="I:\Comm\Graphic Design\OSHIIP\Logo\OSHIIP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075" y="4876800"/>
            <a:ext cx="22955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24054" y="0"/>
            <a:ext cx="7696200" cy="715963"/>
          </a:xfrm>
        </p:spPr>
        <p:txBody>
          <a:bodyPr/>
          <a:lstStyle/>
          <a:p>
            <a:pPr eaLnBrk="1" hangingPunct="1">
              <a:defRPr/>
            </a:pPr>
            <a:r>
              <a:rPr lang="en-US" dirty="0" smtClean="0">
                <a:latin typeface="+mn-lt"/>
              </a:rPr>
              <a:t>Medicare Part D</a:t>
            </a:r>
          </a:p>
        </p:txBody>
      </p:sp>
      <p:sp>
        <p:nvSpPr>
          <p:cNvPr id="15363" name="Rectangle 3"/>
          <p:cNvSpPr>
            <a:spLocks noGrp="1" noChangeArrowheads="1"/>
          </p:cNvSpPr>
          <p:nvPr>
            <p:ph idx="1"/>
          </p:nvPr>
        </p:nvSpPr>
        <p:spPr>
          <a:xfrm>
            <a:off x="838200" y="715963"/>
            <a:ext cx="8305800" cy="5334000"/>
          </a:xfrm>
        </p:spPr>
        <p:txBody>
          <a:bodyPr>
            <a:normAutofit lnSpcReduction="10000"/>
          </a:bodyPr>
          <a:lstStyle/>
          <a:p>
            <a:pPr eaLnBrk="1" hangingPunct="1">
              <a:lnSpc>
                <a:spcPct val="80000"/>
              </a:lnSpc>
            </a:pPr>
            <a:endParaRPr lang="en-US" sz="1000" dirty="0" smtClean="0">
              <a:cs typeface="Arial" charset="0"/>
            </a:endParaRPr>
          </a:p>
          <a:p>
            <a:pPr eaLnBrk="1" hangingPunct="1"/>
            <a:r>
              <a:rPr lang="en-US" sz="2400" dirty="0" smtClean="0">
                <a:cs typeface="Arial" charset="0"/>
              </a:rPr>
              <a:t>Medicare’s Prescription Drug Coverage</a:t>
            </a:r>
          </a:p>
          <a:p>
            <a:pPr lvl="1" eaLnBrk="1" hangingPunct="1"/>
            <a:r>
              <a:rPr lang="en-US" sz="2000" dirty="0" smtClean="0">
                <a:cs typeface="Arial" charset="0"/>
              </a:rPr>
              <a:t>Offered by private companies that contract with Medicare</a:t>
            </a:r>
          </a:p>
          <a:p>
            <a:pPr lvl="1" eaLnBrk="1" hangingPunct="1"/>
            <a:r>
              <a:rPr lang="en-US" sz="2000" dirty="0" smtClean="0">
                <a:cs typeface="Arial" charset="0"/>
              </a:rPr>
              <a:t>Available two ways</a:t>
            </a:r>
          </a:p>
          <a:p>
            <a:pPr lvl="2" eaLnBrk="1" hangingPunct="1"/>
            <a:r>
              <a:rPr lang="en-US" sz="1600" dirty="0" smtClean="0">
                <a:cs typeface="Arial" charset="0"/>
              </a:rPr>
              <a:t>Stand Alone Prescription Drug Plans (PDPs)</a:t>
            </a:r>
          </a:p>
          <a:p>
            <a:pPr lvl="2" eaLnBrk="1" hangingPunct="1"/>
            <a:r>
              <a:rPr lang="en-US" sz="1600" dirty="0" smtClean="0">
                <a:cs typeface="Arial" charset="0"/>
              </a:rPr>
              <a:t>Available through Medicare Advantage Plans (MAPDs)</a:t>
            </a:r>
          </a:p>
          <a:p>
            <a:pPr lvl="1" eaLnBrk="1" hangingPunct="1"/>
            <a:r>
              <a:rPr lang="en-US" sz="2000" dirty="0" smtClean="0">
                <a:cs typeface="Arial" charset="0"/>
              </a:rPr>
              <a:t>Initial enrollment is the same as Part B</a:t>
            </a:r>
          </a:p>
          <a:p>
            <a:pPr lvl="1" eaLnBrk="1" hangingPunct="1"/>
            <a:endParaRPr lang="en-US" sz="2000" dirty="0" smtClean="0">
              <a:cs typeface="Arial" charset="0"/>
            </a:endParaRPr>
          </a:p>
          <a:p>
            <a:pPr eaLnBrk="1" hangingPunct="1">
              <a:lnSpc>
                <a:spcPct val="80000"/>
              </a:lnSpc>
            </a:pPr>
            <a:r>
              <a:rPr lang="en-US" sz="2400" dirty="0">
                <a:cs typeface="Arial" charset="0"/>
              </a:rPr>
              <a:t>ALL people with Medicare can get Part D</a:t>
            </a:r>
          </a:p>
          <a:p>
            <a:pPr lvl="1" eaLnBrk="1" hangingPunct="1">
              <a:lnSpc>
                <a:spcPct val="80000"/>
              </a:lnSpc>
            </a:pPr>
            <a:r>
              <a:rPr lang="en-US" sz="2000" dirty="0">
                <a:cs typeface="Arial" charset="0"/>
              </a:rPr>
              <a:t>May not need Part D if you have creditable coverage</a:t>
            </a:r>
          </a:p>
          <a:p>
            <a:pPr lvl="1" eaLnBrk="1" hangingPunct="1">
              <a:lnSpc>
                <a:spcPct val="80000"/>
              </a:lnSpc>
              <a:buFont typeface="Arial" charset="0"/>
              <a:buNone/>
            </a:pPr>
            <a:endParaRPr lang="en-US" sz="2000" dirty="0" smtClean="0">
              <a:cs typeface="Arial" charset="0"/>
            </a:endParaRPr>
          </a:p>
          <a:p>
            <a:pPr eaLnBrk="1" hangingPunct="1">
              <a:lnSpc>
                <a:spcPct val="80000"/>
              </a:lnSpc>
            </a:pPr>
            <a:r>
              <a:rPr lang="en-US" sz="2400" dirty="0" smtClean="0">
                <a:cs typeface="Arial" charset="0"/>
              </a:rPr>
              <a:t>Open Enrollment </a:t>
            </a:r>
            <a:r>
              <a:rPr lang="en-US" sz="2400" b="1" dirty="0" smtClean="0">
                <a:cs typeface="Arial" charset="0"/>
              </a:rPr>
              <a:t>October 15</a:t>
            </a:r>
            <a:r>
              <a:rPr lang="en-US" sz="2400" b="1" baseline="30000" dirty="0" smtClean="0">
                <a:cs typeface="Arial" charset="0"/>
              </a:rPr>
              <a:t>th</a:t>
            </a:r>
            <a:r>
              <a:rPr lang="en-US" sz="2400" b="1" dirty="0" smtClean="0">
                <a:cs typeface="Arial" charset="0"/>
              </a:rPr>
              <a:t>- December 7</a:t>
            </a:r>
            <a:r>
              <a:rPr lang="en-US" sz="2400" b="1" baseline="30000" dirty="0" smtClean="0">
                <a:cs typeface="Arial" charset="0"/>
              </a:rPr>
              <a:t>th</a:t>
            </a:r>
            <a:r>
              <a:rPr lang="en-US" sz="2400" b="1" dirty="0" smtClean="0">
                <a:cs typeface="Arial" charset="0"/>
              </a:rPr>
              <a:t>  </a:t>
            </a:r>
          </a:p>
          <a:p>
            <a:pPr lvl="1" eaLnBrk="1" hangingPunct="1">
              <a:lnSpc>
                <a:spcPct val="80000"/>
              </a:lnSpc>
            </a:pPr>
            <a:r>
              <a:rPr lang="en-US" sz="2000" dirty="0" smtClean="0">
                <a:cs typeface="Arial" charset="0"/>
              </a:rPr>
              <a:t>Coverage begins January 1</a:t>
            </a:r>
          </a:p>
          <a:p>
            <a:pPr lvl="1" eaLnBrk="1" hangingPunct="1">
              <a:lnSpc>
                <a:spcPct val="80000"/>
              </a:lnSpc>
            </a:pPr>
            <a:r>
              <a:rPr lang="en-US" sz="2000" dirty="0" smtClean="0">
                <a:cs typeface="Arial" charset="0"/>
              </a:rPr>
              <a:t>Special enrollment times based on circumstance</a:t>
            </a:r>
          </a:p>
          <a:p>
            <a:pPr lvl="1" eaLnBrk="1" hangingPunct="1">
              <a:lnSpc>
                <a:spcPct val="80000"/>
              </a:lnSpc>
              <a:buFont typeface="Arial" charset="0"/>
              <a:buNone/>
            </a:pPr>
            <a:endParaRPr lang="en-US" sz="2000" dirty="0" smtClean="0">
              <a:cs typeface="Arial" charset="0"/>
            </a:endParaRPr>
          </a:p>
          <a:p>
            <a:pPr eaLnBrk="1" hangingPunct="1"/>
            <a:r>
              <a:rPr lang="en-US" sz="2400" dirty="0" smtClean="0">
                <a:cs typeface="Arial" charset="0"/>
              </a:rPr>
              <a:t>Review plans annually with OSHIIP or </a:t>
            </a:r>
            <a:r>
              <a:rPr lang="en-US" sz="2400" dirty="0" smtClean="0">
                <a:cs typeface="Arial" charset="0"/>
                <a:hlinkClick r:id="rId4"/>
              </a:rPr>
              <a:t>www.medicare.gov</a:t>
            </a:r>
            <a:r>
              <a:rPr lang="en-US" sz="2400" dirty="0" smtClean="0">
                <a:cs typeface="Arial" charset="0"/>
              </a:rPr>
              <a:t> </a:t>
            </a:r>
          </a:p>
          <a:p>
            <a:pPr lvl="1" eaLnBrk="1" hangingPunct="1">
              <a:buFont typeface="Arial" charset="0"/>
              <a:buNone/>
            </a:pPr>
            <a:endParaRPr lang="en-US" sz="2400" dirty="0" smtClean="0">
              <a:cs typeface="Arial" charset="0"/>
            </a:endParaRPr>
          </a:p>
          <a:p>
            <a:pPr lvl="1" eaLnBrk="1" hangingPunct="1">
              <a:buFont typeface="Arial" charset="0"/>
              <a:buNone/>
            </a:pPr>
            <a:endParaRPr lang="en-US" sz="2400" dirty="0" smtClean="0">
              <a:cs typeface="Arial" charset="0"/>
            </a:endParaRPr>
          </a:p>
          <a:p>
            <a:pPr lvl="1" eaLnBrk="1" hangingPunct="1">
              <a:buFont typeface="Arial" charset="0"/>
              <a:buNone/>
            </a:pPr>
            <a:endParaRPr lang="en-US" sz="2000" dirty="0" smtClean="0"/>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10</a:t>
            </a:fld>
            <a:endParaRPr 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152400"/>
            <a:ext cx="7434263" cy="1143000"/>
          </a:xfrm>
        </p:spPr>
        <p:txBody>
          <a:bodyPr/>
          <a:lstStyle/>
          <a:p>
            <a:pPr eaLnBrk="1" hangingPunct="1">
              <a:defRPr/>
            </a:pPr>
            <a:r>
              <a:rPr lang="en-US" sz="4000" dirty="0" smtClean="0">
                <a:latin typeface="+mn-lt"/>
                <a:cs typeface="Arial" charset="0"/>
              </a:rPr>
              <a:t>Review Drug Plans Each Year!</a:t>
            </a:r>
            <a:br>
              <a:rPr lang="en-US" sz="4000" dirty="0" smtClean="0">
                <a:latin typeface="+mn-lt"/>
                <a:cs typeface="Arial" charset="0"/>
              </a:rPr>
            </a:br>
            <a:r>
              <a:rPr lang="en-US" sz="2800" dirty="0" smtClean="0">
                <a:latin typeface="+mn-lt"/>
                <a:cs typeface="Arial" charset="0"/>
              </a:rPr>
              <a:t>(3 C’s of PDPs)</a:t>
            </a:r>
          </a:p>
        </p:txBody>
      </p:sp>
      <p:sp>
        <p:nvSpPr>
          <p:cNvPr id="16387" name="Rectangle 3"/>
          <p:cNvSpPr>
            <a:spLocks noGrp="1" noChangeArrowheads="1"/>
          </p:cNvSpPr>
          <p:nvPr>
            <p:ph idx="1"/>
          </p:nvPr>
        </p:nvSpPr>
        <p:spPr>
          <a:xfrm>
            <a:off x="914400" y="1371600"/>
            <a:ext cx="8458200" cy="4724400"/>
          </a:xfrm>
        </p:spPr>
        <p:txBody>
          <a:bodyPr/>
          <a:lstStyle/>
          <a:p>
            <a:pPr eaLnBrk="1" hangingPunct="1"/>
            <a:r>
              <a:rPr lang="en-US" u="sng" dirty="0" smtClean="0">
                <a:cs typeface="Arial" charset="0"/>
              </a:rPr>
              <a:t>Convenience</a:t>
            </a:r>
            <a:endParaRPr lang="en-US" dirty="0" smtClean="0">
              <a:cs typeface="Arial" charset="0"/>
            </a:endParaRPr>
          </a:p>
          <a:p>
            <a:pPr lvl="1" eaLnBrk="1" hangingPunct="1"/>
            <a:r>
              <a:rPr lang="en-US" sz="2400" dirty="0" smtClean="0">
                <a:cs typeface="Arial" charset="0"/>
              </a:rPr>
              <a:t>	</a:t>
            </a:r>
            <a:r>
              <a:rPr lang="en-US" sz="2000" dirty="0" smtClean="0">
                <a:cs typeface="Arial" charset="0"/>
              </a:rPr>
              <a:t>Network &amp; Preferred Pharmacies</a:t>
            </a:r>
            <a:endParaRPr lang="en-US" sz="1600" dirty="0" smtClean="0">
              <a:cs typeface="Arial" charset="0"/>
            </a:endParaRPr>
          </a:p>
          <a:p>
            <a:pPr lvl="1" eaLnBrk="1" hangingPunct="1"/>
            <a:r>
              <a:rPr lang="en-US" sz="2000" dirty="0" smtClean="0">
                <a:cs typeface="Arial" charset="0"/>
              </a:rPr>
              <a:t>	Mail Order Option</a:t>
            </a:r>
            <a:endParaRPr lang="en-US" sz="1200" dirty="0" smtClean="0">
              <a:cs typeface="Arial" charset="0"/>
            </a:endParaRPr>
          </a:p>
          <a:p>
            <a:pPr eaLnBrk="1" hangingPunct="1"/>
            <a:r>
              <a:rPr lang="en-US" u="sng" dirty="0" smtClean="0">
                <a:cs typeface="Arial" charset="0"/>
              </a:rPr>
              <a:t>Coverage</a:t>
            </a:r>
          </a:p>
          <a:p>
            <a:pPr lvl="1" eaLnBrk="1" hangingPunct="1"/>
            <a:r>
              <a:rPr lang="en-US" sz="2400" dirty="0" smtClean="0">
                <a:cs typeface="Arial" charset="0"/>
              </a:rPr>
              <a:t>	</a:t>
            </a:r>
            <a:r>
              <a:rPr lang="en-US" sz="2000" dirty="0" smtClean="0">
                <a:cs typeface="Arial" charset="0"/>
              </a:rPr>
              <a:t>All plans have a different formulary</a:t>
            </a:r>
          </a:p>
          <a:p>
            <a:pPr lvl="1" eaLnBrk="1" hangingPunct="1"/>
            <a:r>
              <a:rPr lang="en-US" sz="2000" dirty="0" smtClean="0">
                <a:cs typeface="Arial" charset="0"/>
              </a:rPr>
              <a:t>	Take the formulary with you when seeing your physicians</a:t>
            </a:r>
          </a:p>
          <a:p>
            <a:pPr eaLnBrk="1" hangingPunct="1"/>
            <a:r>
              <a:rPr lang="en-US" u="sng" dirty="0" smtClean="0">
                <a:cs typeface="Arial" charset="0"/>
              </a:rPr>
              <a:t>Cost</a:t>
            </a:r>
          </a:p>
          <a:p>
            <a:pPr lvl="1" eaLnBrk="1" hangingPunct="1"/>
            <a:r>
              <a:rPr lang="en-US" sz="2400" dirty="0" smtClean="0">
                <a:cs typeface="Arial" charset="0"/>
              </a:rPr>
              <a:t>	Know all possible costs!</a:t>
            </a:r>
          </a:p>
          <a:p>
            <a:pPr lvl="1" eaLnBrk="1" hangingPunct="1">
              <a:buFont typeface="Arial" charset="0"/>
              <a:buNone/>
            </a:pPr>
            <a:endParaRPr lang="en-US" sz="800" dirty="0" smtClean="0">
              <a:cs typeface="Arial" charset="0"/>
            </a:endParaRPr>
          </a:p>
          <a:p>
            <a:pPr lvl="1" eaLnBrk="1" hangingPunct="1">
              <a:buFont typeface="Arial" charset="0"/>
              <a:buNone/>
            </a:pPr>
            <a:r>
              <a:rPr lang="en-US" sz="3200" dirty="0" smtClean="0">
                <a:cs typeface="Arial" charset="0"/>
              </a:rPr>
              <a:t>Compare annually at </a:t>
            </a:r>
            <a:r>
              <a:rPr lang="en-US" sz="3200" b="1" dirty="0" smtClean="0">
                <a:cs typeface="Arial" charset="0"/>
                <a:hlinkClick r:id="rId4"/>
              </a:rPr>
              <a:t>www.medicare.gov</a:t>
            </a:r>
            <a:r>
              <a:rPr lang="en-US" sz="3200" b="1" dirty="0" smtClean="0">
                <a:cs typeface="Arial" charset="0"/>
              </a:rPr>
              <a:t>! </a:t>
            </a:r>
          </a:p>
          <a:p>
            <a:pPr lvl="1" eaLnBrk="1" hangingPunct="1">
              <a:buFont typeface="Arial" charset="0"/>
              <a:buNone/>
            </a:pPr>
            <a:endParaRPr lang="en-US" sz="2400" dirty="0" smtClean="0">
              <a:cs typeface="Arial" charset="0"/>
            </a:endParaRPr>
          </a:p>
          <a:p>
            <a:pPr lvl="1" eaLnBrk="1" hangingPunct="1">
              <a:buFont typeface="Arial" charset="0"/>
              <a:buNone/>
            </a:pPr>
            <a:endParaRPr lang="en-US" sz="2400" dirty="0" smtClean="0">
              <a:cs typeface="Arial" charset="0"/>
            </a:endParaRPr>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11</a:t>
            </a:fld>
            <a:endParaRPr 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defRPr/>
            </a:pPr>
            <a:r>
              <a:rPr lang="en-US" dirty="0" smtClean="0">
                <a:latin typeface="+mn-lt"/>
              </a:rPr>
              <a:t>Part D Costs </a:t>
            </a:r>
            <a:r>
              <a:rPr lang="en-US" smtClean="0">
                <a:latin typeface="+mn-lt"/>
              </a:rPr>
              <a:t>in 2016</a:t>
            </a:r>
            <a:endParaRPr lang="en-US" dirty="0" smtClean="0">
              <a:solidFill>
                <a:schemeClr val="accent2">
                  <a:lumMod val="75000"/>
                </a:schemeClr>
              </a:solidFill>
              <a:latin typeface="+mn-lt"/>
            </a:endParaRPr>
          </a:p>
        </p:txBody>
      </p:sp>
      <p:sp>
        <p:nvSpPr>
          <p:cNvPr id="16387" name="Content Placeholder 2"/>
          <p:cNvSpPr>
            <a:spLocks noGrp="1"/>
          </p:cNvSpPr>
          <p:nvPr>
            <p:ph idx="1"/>
          </p:nvPr>
        </p:nvSpPr>
        <p:spPr>
          <a:xfrm>
            <a:off x="1219200" y="4393684"/>
            <a:ext cx="7924800" cy="1626116"/>
          </a:xfrm>
        </p:spPr>
        <p:txBody>
          <a:bodyPr>
            <a:normAutofit/>
          </a:bodyPr>
          <a:lstStyle/>
          <a:p>
            <a:pPr marL="0" indent="0" eaLnBrk="1" hangingPunct="1">
              <a:lnSpc>
                <a:spcPct val="80000"/>
              </a:lnSpc>
              <a:buFont typeface="Arial" charset="0"/>
              <a:buNone/>
              <a:defRPr/>
            </a:pPr>
            <a:r>
              <a:rPr lang="en-US" sz="2000" b="1" dirty="0" smtClean="0">
                <a:cs typeface="Arial" charset="0"/>
              </a:rPr>
              <a:t>Things to Consider</a:t>
            </a:r>
          </a:p>
          <a:p>
            <a:pPr eaLnBrk="1" hangingPunct="1">
              <a:lnSpc>
                <a:spcPct val="80000"/>
              </a:lnSpc>
              <a:defRPr/>
            </a:pPr>
            <a:r>
              <a:rPr lang="en-US" sz="2000" dirty="0" smtClean="0">
                <a:cs typeface="Arial" charset="0"/>
              </a:rPr>
              <a:t>All plans have a different cost structure and formulary</a:t>
            </a:r>
          </a:p>
          <a:p>
            <a:pPr eaLnBrk="1" hangingPunct="1">
              <a:lnSpc>
                <a:spcPct val="80000"/>
              </a:lnSpc>
              <a:defRPr/>
            </a:pPr>
            <a:r>
              <a:rPr lang="en-US" sz="2000" dirty="0" smtClean="0">
                <a:cs typeface="Arial" charset="0"/>
              </a:rPr>
              <a:t>Costs based on individual drug needs and change annually</a:t>
            </a:r>
          </a:p>
          <a:p>
            <a:pPr eaLnBrk="1" hangingPunct="1">
              <a:lnSpc>
                <a:spcPct val="80000"/>
              </a:lnSpc>
              <a:defRPr/>
            </a:pPr>
            <a:r>
              <a:rPr lang="en-US" sz="2000" dirty="0" smtClean="0">
                <a:cs typeface="Arial" charset="0"/>
              </a:rPr>
              <a:t>Late enrollees may incur a 1% penalty for each month of delay</a:t>
            </a:r>
          </a:p>
          <a:p>
            <a:pPr marL="0" indent="0" eaLnBrk="1" hangingPunct="1">
              <a:buNone/>
              <a:defRPr/>
            </a:pPr>
            <a:endParaRPr lang="en-US" sz="2400" dirty="0" smtClean="0">
              <a:cs typeface="Arial" charset="0"/>
            </a:endParaRPr>
          </a:p>
        </p:txBody>
      </p:sp>
      <p:sp>
        <p:nvSpPr>
          <p:cNvPr id="7" name="TextBox 6"/>
          <p:cNvSpPr txBox="1"/>
          <p:nvPr/>
        </p:nvSpPr>
        <p:spPr>
          <a:xfrm>
            <a:off x="914400" y="1143000"/>
            <a:ext cx="7772400" cy="3098284"/>
          </a:xfrm>
          <a:prstGeom prst="rect">
            <a:avLst/>
          </a:prstGeom>
          <a:noFill/>
        </p:spPr>
        <p:txBody>
          <a:bodyPr>
            <a:spAutoFit/>
          </a:bodyPr>
          <a:lstStyle/>
          <a:p>
            <a:pPr marL="236538" indent="-236538">
              <a:spcBef>
                <a:spcPts val="480"/>
              </a:spcBef>
              <a:buFont typeface="Arial" pitchFamily="34" charset="0"/>
              <a:buChar char="•"/>
              <a:defRPr/>
            </a:pPr>
            <a:r>
              <a:rPr lang="en-US" b="1" dirty="0">
                <a:cs typeface="+mn-cs"/>
              </a:rPr>
              <a:t>Average Monthly Premiums- </a:t>
            </a:r>
            <a:r>
              <a:rPr lang="en-US" dirty="0">
                <a:cs typeface="+mn-cs"/>
              </a:rPr>
              <a:t>$</a:t>
            </a:r>
            <a:r>
              <a:rPr lang="en-US" dirty="0" smtClean="0">
                <a:cs typeface="+mn-cs"/>
              </a:rPr>
              <a:t>32.50</a:t>
            </a:r>
            <a:endParaRPr lang="en-US" dirty="0">
              <a:cs typeface="+mn-cs"/>
            </a:endParaRPr>
          </a:p>
          <a:p>
            <a:pPr marL="236538" indent="-236538">
              <a:spcBef>
                <a:spcPts val="480"/>
              </a:spcBef>
              <a:buFont typeface="Arial" pitchFamily="34" charset="0"/>
              <a:buChar char="•"/>
              <a:defRPr/>
            </a:pPr>
            <a:r>
              <a:rPr lang="en-US" b="1" dirty="0">
                <a:cs typeface="+mn-cs"/>
              </a:rPr>
              <a:t>Annual Deductible</a:t>
            </a:r>
            <a:r>
              <a:rPr lang="en-US" dirty="0">
                <a:cs typeface="+mn-cs"/>
              </a:rPr>
              <a:t>-  $0-$</a:t>
            </a:r>
            <a:r>
              <a:rPr lang="en-US" dirty="0" smtClean="0">
                <a:cs typeface="+mn-cs"/>
              </a:rPr>
              <a:t>360 </a:t>
            </a:r>
            <a:endParaRPr lang="en-US" dirty="0">
              <a:cs typeface="+mn-cs"/>
            </a:endParaRPr>
          </a:p>
          <a:p>
            <a:pPr marL="236538" indent="-236538">
              <a:spcBef>
                <a:spcPts val="480"/>
              </a:spcBef>
              <a:buFont typeface="Arial" pitchFamily="34" charset="0"/>
              <a:buChar char="•"/>
              <a:defRPr/>
            </a:pPr>
            <a:r>
              <a:rPr lang="en-US" b="1" dirty="0">
                <a:cs typeface="+mn-cs"/>
              </a:rPr>
              <a:t>Copays</a:t>
            </a:r>
            <a:r>
              <a:rPr lang="en-US" dirty="0">
                <a:cs typeface="+mn-cs"/>
              </a:rPr>
              <a:t>- 25% </a:t>
            </a:r>
            <a:r>
              <a:rPr lang="en-US" dirty="0" smtClean="0">
                <a:cs typeface="+mn-cs"/>
              </a:rPr>
              <a:t>or </a:t>
            </a:r>
            <a:r>
              <a:rPr lang="en-US" dirty="0">
                <a:cs typeface="+mn-cs"/>
              </a:rPr>
              <a:t>flat copay amounts based on </a:t>
            </a:r>
            <a:r>
              <a:rPr lang="en-US" dirty="0" smtClean="0">
                <a:cs typeface="+mn-cs"/>
              </a:rPr>
              <a:t>formulary</a:t>
            </a:r>
            <a:endParaRPr lang="en-US" dirty="0">
              <a:cs typeface="+mn-cs"/>
            </a:endParaRPr>
          </a:p>
          <a:p>
            <a:pPr marL="236538" indent="-236538">
              <a:spcBef>
                <a:spcPts val="480"/>
              </a:spcBef>
              <a:buFont typeface="Arial" pitchFamily="34" charset="0"/>
              <a:buChar char="•"/>
              <a:defRPr/>
            </a:pPr>
            <a:r>
              <a:rPr lang="en-US" b="1" dirty="0">
                <a:cs typeface="+mn-cs"/>
              </a:rPr>
              <a:t>Coverage Gap </a:t>
            </a:r>
            <a:r>
              <a:rPr lang="en-US" dirty="0">
                <a:cs typeface="+mn-cs"/>
              </a:rPr>
              <a:t>(doughnut hole)- </a:t>
            </a:r>
            <a:r>
              <a:rPr lang="en-US" dirty="0" smtClean="0">
                <a:cs typeface="+mn-cs"/>
              </a:rPr>
              <a:t>$3,310-$7,062 </a:t>
            </a:r>
            <a:r>
              <a:rPr lang="en-US" dirty="0">
                <a:cs typeface="+mn-cs"/>
              </a:rPr>
              <a:t>in total drug costs</a:t>
            </a:r>
            <a:r>
              <a:rPr lang="en-US" dirty="0" smtClean="0">
                <a:cs typeface="+mn-cs"/>
              </a:rPr>
              <a:t>.</a:t>
            </a:r>
          </a:p>
          <a:p>
            <a:pPr marL="693738" lvl="1" indent="-236538">
              <a:spcBef>
                <a:spcPts val="480"/>
              </a:spcBef>
              <a:buFont typeface="Arial" pitchFamily="34" charset="0"/>
              <a:buChar char="•"/>
              <a:defRPr/>
            </a:pPr>
            <a:r>
              <a:rPr lang="en-US" dirty="0" smtClean="0">
                <a:cs typeface="+mn-cs"/>
              </a:rPr>
              <a:t>55% Brand Name Discount</a:t>
            </a:r>
          </a:p>
          <a:p>
            <a:pPr marL="693738" lvl="1" indent="-236538">
              <a:spcBef>
                <a:spcPts val="480"/>
              </a:spcBef>
              <a:buFont typeface="Arial" pitchFamily="34" charset="0"/>
              <a:buChar char="•"/>
              <a:defRPr/>
            </a:pPr>
            <a:r>
              <a:rPr lang="en-US" dirty="0" smtClean="0">
                <a:cs typeface="+mn-cs"/>
              </a:rPr>
              <a:t>42% Generic Discount</a:t>
            </a:r>
          </a:p>
          <a:p>
            <a:pPr marL="693738" lvl="1" indent="-236538">
              <a:spcBef>
                <a:spcPts val="480"/>
              </a:spcBef>
              <a:buFont typeface="Arial" pitchFamily="34" charset="0"/>
              <a:buChar char="•"/>
              <a:defRPr/>
            </a:pPr>
            <a:r>
              <a:rPr lang="en-US" dirty="0" smtClean="0">
                <a:cs typeface="+mn-cs"/>
              </a:rPr>
              <a:t>Gap will be closed in 2020</a:t>
            </a:r>
            <a:endParaRPr lang="en-US" dirty="0">
              <a:cs typeface="+mn-cs"/>
            </a:endParaRPr>
          </a:p>
          <a:p>
            <a:pPr marL="236538" indent="-236538">
              <a:spcBef>
                <a:spcPts val="480"/>
              </a:spcBef>
              <a:buFont typeface="Arial" pitchFamily="34" charset="0"/>
              <a:buChar char="•"/>
              <a:defRPr/>
            </a:pPr>
            <a:r>
              <a:rPr lang="en-US" b="1" dirty="0" smtClean="0">
                <a:cs typeface="+mn-cs"/>
              </a:rPr>
              <a:t>Catastrophic </a:t>
            </a:r>
            <a:r>
              <a:rPr lang="en-US" b="1" dirty="0">
                <a:cs typeface="+mn-cs"/>
              </a:rPr>
              <a:t>Coverage</a:t>
            </a:r>
            <a:r>
              <a:rPr lang="en-US" dirty="0">
                <a:cs typeface="+mn-cs"/>
              </a:rPr>
              <a:t>- Approx. 5% copay after coverage gap</a:t>
            </a:r>
          </a:p>
          <a:p>
            <a:pPr marL="402336">
              <a:spcBef>
                <a:spcPts val="480"/>
              </a:spcBef>
              <a:defRPr/>
            </a:pPr>
            <a:endParaRPr lang="en-US" dirty="0">
              <a:cs typeface="+mn-cs"/>
            </a:endParaRPr>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12</a:t>
            </a:fld>
            <a:endParaRPr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4"/>
          <p:cNvSpPr>
            <a:spLocks noChangeArrowheads="1"/>
          </p:cNvSpPr>
          <p:nvPr/>
        </p:nvSpPr>
        <p:spPr bwMode="auto">
          <a:xfrm>
            <a:off x="1219200" y="2286000"/>
            <a:ext cx="2890838" cy="1066800"/>
          </a:xfrm>
          <a:prstGeom prst="roundRect">
            <a:avLst>
              <a:gd name="adj" fmla="val 16667"/>
            </a:avLst>
          </a:prstGeom>
          <a:solidFill>
            <a:schemeClr val="accent1">
              <a:lumMod val="20000"/>
              <a:lumOff val="80000"/>
              <a:alpha val="25098"/>
            </a:schemeClr>
          </a:solidFill>
          <a:ln w="12700">
            <a:solidFill>
              <a:schemeClr val="tx1"/>
            </a:solidFill>
            <a:round/>
            <a:headEnd/>
            <a:tailEnd/>
          </a:ln>
        </p:spPr>
        <p:txBody>
          <a:bodyPr wrap="none" lIns="128588" tIns="65088" rIns="128588" bIns="65088" anchor="ctr"/>
          <a:lstStyle/>
          <a:p>
            <a:endParaRPr lang="en-US"/>
          </a:p>
        </p:txBody>
      </p:sp>
      <p:sp>
        <p:nvSpPr>
          <p:cNvPr id="20484" name="Rectangle 14"/>
          <p:cNvSpPr>
            <a:spLocks noChangeArrowheads="1"/>
          </p:cNvSpPr>
          <p:nvPr/>
        </p:nvSpPr>
        <p:spPr bwMode="auto">
          <a:xfrm>
            <a:off x="1524000" y="228600"/>
            <a:ext cx="7010400" cy="1143000"/>
          </a:xfrm>
          <a:prstGeom prst="rect">
            <a:avLst/>
          </a:prstGeom>
          <a:noFill/>
          <a:ln w="9525">
            <a:noFill/>
            <a:miter lim="800000"/>
            <a:headEnd/>
            <a:tailEnd/>
          </a:ln>
        </p:spPr>
        <p:txBody>
          <a:bodyPr anchor="ctr"/>
          <a:lstStyle/>
          <a:p>
            <a:pPr algn="ctr">
              <a:defRPr/>
            </a:pPr>
            <a:r>
              <a:rPr lang="en-US" sz="4000" b="1" dirty="0">
                <a:latin typeface="+mn-lt"/>
                <a:cs typeface="+mn-cs"/>
              </a:rPr>
              <a:t>Medicare Options</a:t>
            </a:r>
          </a:p>
        </p:txBody>
      </p:sp>
      <p:sp>
        <p:nvSpPr>
          <p:cNvPr id="20485" name="TextBox 15"/>
          <p:cNvSpPr txBox="1">
            <a:spLocks noChangeArrowheads="1"/>
          </p:cNvSpPr>
          <p:nvPr/>
        </p:nvSpPr>
        <p:spPr bwMode="auto">
          <a:xfrm>
            <a:off x="1600200" y="1371600"/>
            <a:ext cx="2133600" cy="369888"/>
          </a:xfrm>
          <a:prstGeom prst="rect">
            <a:avLst/>
          </a:prstGeom>
          <a:noFill/>
          <a:ln w="9525">
            <a:noFill/>
            <a:miter lim="800000"/>
            <a:headEnd/>
            <a:tailEnd/>
          </a:ln>
        </p:spPr>
        <p:txBody>
          <a:bodyPr>
            <a:spAutoFit/>
          </a:bodyPr>
          <a:lstStyle/>
          <a:p>
            <a:pPr algn="ctr">
              <a:defRPr/>
            </a:pPr>
            <a:r>
              <a:rPr lang="en-US" b="1" dirty="0">
                <a:latin typeface="+mn-lt"/>
                <a:cs typeface="+mn-cs"/>
              </a:rPr>
              <a:t>Option</a:t>
            </a:r>
            <a:r>
              <a:rPr lang="en-US" b="1" dirty="0">
                <a:cs typeface="+mn-cs"/>
              </a:rPr>
              <a:t> 1</a:t>
            </a:r>
          </a:p>
        </p:txBody>
      </p:sp>
      <p:sp>
        <p:nvSpPr>
          <p:cNvPr id="20486" name="TextBox 16"/>
          <p:cNvSpPr txBox="1">
            <a:spLocks noChangeArrowheads="1"/>
          </p:cNvSpPr>
          <p:nvPr/>
        </p:nvSpPr>
        <p:spPr bwMode="auto">
          <a:xfrm>
            <a:off x="6096000" y="1371600"/>
            <a:ext cx="2133600" cy="369888"/>
          </a:xfrm>
          <a:prstGeom prst="rect">
            <a:avLst/>
          </a:prstGeom>
          <a:noFill/>
          <a:ln w="9525">
            <a:noFill/>
            <a:miter lim="800000"/>
            <a:headEnd/>
            <a:tailEnd/>
          </a:ln>
        </p:spPr>
        <p:txBody>
          <a:bodyPr>
            <a:spAutoFit/>
          </a:bodyPr>
          <a:lstStyle/>
          <a:p>
            <a:pPr algn="ctr">
              <a:defRPr/>
            </a:pPr>
            <a:r>
              <a:rPr lang="en-US" b="1" dirty="0">
                <a:latin typeface="+mn-lt"/>
                <a:cs typeface="+mn-cs"/>
              </a:rPr>
              <a:t>Option 2</a:t>
            </a:r>
          </a:p>
        </p:txBody>
      </p:sp>
      <p:grpSp>
        <p:nvGrpSpPr>
          <p:cNvPr id="19463" name="Group 2"/>
          <p:cNvGrpSpPr>
            <a:grpSpLocks/>
          </p:cNvGrpSpPr>
          <p:nvPr/>
        </p:nvGrpSpPr>
        <p:grpSpPr bwMode="auto">
          <a:xfrm>
            <a:off x="1371600" y="2438400"/>
            <a:ext cx="7315200" cy="2989263"/>
            <a:chOff x="768" y="1700"/>
            <a:chExt cx="4608" cy="2140"/>
          </a:xfrm>
        </p:grpSpPr>
        <p:sp>
          <p:nvSpPr>
            <p:cNvPr id="19465" name="AutoShape 4"/>
            <p:cNvSpPr>
              <a:spLocks noChangeArrowheads="1"/>
            </p:cNvSpPr>
            <p:nvPr/>
          </p:nvSpPr>
          <p:spPr bwMode="auto">
            <a:xfrm>
              <a:off x="816" y="2603"/>
              <a:ext cx="1488" cy="624"/>
            </a:xfrm>
            <a:prstGeom prst="roundRect">
              <a:avLst>
                <a:gd name="adj" fmla="val 16667"/>
              </a:avLst>
            </a:prstGeom>
            <a:solidFill>
              <a:schemeClr val="accent1">
                <a:lumMod val="20000"/>
                <a:lumOff val="80000"/>
                <a:alpha val="25098"/>
              </a:schemeClr>
            </a:solidFill>
            <a:ln w="12700">
              <a:solidFill>
                <a:schemeClr val="tx1"/>
              </a:solidFill>
              <a:round/>
              <a:headEnd/>
              <a:tailEnd/>
            </a:ln>
          </p:spPr>
          <p:txBody>
            <a:bodyPr wrap="none" lIns="128588" tIns="65088" rIns="128588" bIns="65088" anchor="ctr"/>
            <a:lstStyle/>
            <a:p>
              <a:endParaRPr lang="en-US"/>
            </a:p>
          </p:txBody>
        </p:sp>
        <p:sp>
          <p:nvSpPr>
            <p:cNvPr id="20490" name="Text Box 6"/>
            <p:cNvSpPr txBox="1">
              <a:spLocks noChangeArrowheads="1"/>
            </p:cNvSpPr>
            <p:nvPr/>
          </p:nvSpPr>
          <p:spPr bwMode="auto">
            <a:xfrm>
              <a:off x="864" y="1700"/>
              <a:ext cx="1440" cy="524"/>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b="1" dirty="0">
                  <a:latin typeface="+mn-lt"/>
                  <a:cs typeface="+mn-cs"/>
                </a:rPr>
                <a:t>Original Medicare</a:t>
              </a:r>
            </a:p>
            <a:p>
              <a:pPr algn="ctr">
                <a:spcBef>
                  <a:spcPct val="50000"/>
                </a:spcBef>
                <a:defRPr/>
              </a:pPr>
              <a:r>
                <a:rPr lang="en-US" sz="1400" dirty="0">
                  <a:latin typeface="+mn-lt"/>
                  <a:cs typeface="+mn-cs"/>
                </a:rPr>
                <a:t>Part A and Part B</a:t>
              </a:r>
            </a:p>
          </p:txBody>
        </p:sp>
        <p:sp>
          <p:nvSpPr>
            <p:cNvPr id="20491" name="Text Box 7"/>
            <p:cNvSpPr txBox="1">
              <a:spLocks noChangeArrowheads="1"/>
            </p:cNvSpPr>
            <p:nvPr/>
          </p:nvSpPr>
          <p:spPr bwMode="auto">
            <a:xfrm>
              <a:off x="768" y="2627"/>
              <a:ext cx="1536" cy="590"/>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b="1" dirty="0">
                  <a:latin typeface="+mn-lt"/>
                  <a:cs typeface="+mn-cs"/>
                </a:rPr>
                <a:t>Secondary Insurance</a:t>
              </a:r>
            </a:p>
            <a:p>
              <a:pPr algn="ctr">
                <a:spcBef>
                  <a:spcPct val="50000"/>
                </a:spcBef>
                <a:defRPr/>
              </a:pPr>
              <a:r>
                <a:rPr lang="en-US" dirty="0">
                  <a:latin typeface="+mn-lt"/>
                  <a:cs typeface="+mn-cs"/>
                </a:rPr>
                <a:t> </a:t>
              </a:r>
              <a:r>
                <a:rPr lang="en-US" sz="1400" dirty="0" err="1">
                  <a:latin typeface="+mn-lt"/>
                  <a:cs typeface="+mn-cs"/>
                </a:rPr>
                <a:t>GHI</a:t>
              </a:r>
              <a:r>
                <a:rPr lang="en-US" sz="1400" dirty="0">
                  <a:latin typeface="+mn-lt"/>
                  <a:cs typeface="+mn-cs"/>
                </a:rPr>
                <a:t>, </a:t>
              </a:r>
              <a:r>
                <a:rPr lang="en-US" sz="1400" dirty="0" err="1">
                  <a:latin typeface="+mn-lt"/>
                  <a:cs typeface="+mn-cs"/>
                </a:rPr>
                <a:t>MedSup</a:t>
              </a:r>
              <a:r>
                <a:rPr lang="en-US" sz="1400" dirty="0">
                  <a:latin typeface="+mn-lt"/>
                  <a:cs typeface="+mn-cs"/>
                </a:rPr>
                <a:t>, or Medicaid</a:t>
              </a:r>
            </a:p>
          </p:txBody>
        </p:sp>
        <p:sp>
          <p:nvSpPr>
            <p:cNvPr id="19468" name="Text Box 9"/>
            <p:cNvSpPr txBox="1">
              <a:spLocks noChangeArrowheads="1"/>
            </p:cNvSpPr>
            <p:nvPr/>
          </p:nvSpPr>
          <p:spPr bwMode="auto">
            <a:xfrm>
              <a:off x="1440" y="235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a:t>
              </a:r>
            </a:p>
          </p:txBody>
        </p:sp>
        <p:sp>
          <p:nvSpPr>
            <p:cNvPr id="19469" name="Text Box 10"/>
            <p:cNvSpPr txBox="1">
              <a:spLocks noChangeArrowheads="1"/>
            </p:cNvSpPr>
            <p:nvPr/>
          </p:nvSpPr>
          <p:spPr bwMode="auto">
            <a:xfrm>
              <a:off x="1440" y="325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a:t>
              </a:r>
            </a:p>
          </p:txBody>
        </p:sp>
        <p:sp>
          <p:nvSpPr>
            <p:cNvPr id="19470" name="WordArt 11"/>
            <p:cNvSpPr>
              <a:spLocks noChangeArrowheads="1" noChangeShapeType="1" noTextEdit="1"/>
            </p:cNvSpPr>
            <p:nvPr/>
          </p:nvSpPr>
          <p:spPr bwMode="auto">
            <a:xfrm>
              <a:off x="2544" y="2688"/>
              <a:ext cx="816" cy="432"/>
            </a:xfrm>
            <a:prstGeom prst="rect">
              <a:avLst/>
            </a:prstGeom>
          </p:spPr>
          <p:txBody>
            <a:bodyPr wrap="none" fromWordArt="1">
              <a:prstTxWarp prst="textPlain">
                <a:avLst>
                  <a:gd name="adj" fmla="val 50000"/>
                </a:avLst>
              </a:prstTxWarp>
            </a:bodyPr>
            <a:lstStyle/>
            <a:p>
              <a:pPr algn="ctr"/>
              <a:r>
                <a:rPr lang="en-US" sz="3600" kern="10" normalizeH="1" dirty="0">
                  <a:ln w="9525">
                    <a:solidFill>
                      <a:srgbClr val="000000"/>
                    </a:solidFill>
                    <a:round/>
                    <a:headEnd/>
                    <a:tailEnd/>
                  </a:ln>
                  <a:solidFill>
                    <a:srgbClr val="000000"/>
                  </a:solidFill>
                  <a:latin typeface="+mn-lt"/>
                  <a:ea typeface="+mn-lt"/>
                  <a:cs typeface="+mn-lt"/>
                </a:rPr>
                <a:t>OR</a:t>
              </a:r>
            </a:p>
          </p:txBody>
        </p:sp>
        <p:sp>
          <p:nvSpPr>
            <p:cNvPr id="19471" name="AutoShape 12"/>
            <p:cNvSpPr>
              <a:spLocks noChangeArrowheads="1"/>
            </p:cNvSpPr>
            <p:nvPr/>
          </p:nvSpPr>
          <p:spPr bwMode="auto">
            <a:xfrm>
              <a:off x="3504" y="1728"/>
              <a:ext cx="1872" cy="2112"/>
            </a:xfrm>
            <a:prstGeom prst="hexagon">
              <a:avLst>
                <a:gd name="adj" fmla="val 25000"/>
                <a:gd name="vf" fmla="val 115470"/>
              </a:avLst>
            </a:prstGeom>
            <a:solidFill>
              <a:schemeClr val="tx2">
                <a:alpha val="25098"/>
              </a:schemeClr>
            </a:solidFill>
            <a:ln w="12700">
              <a:solidFill>
                <a:schemeClr val="tx1"/>
              </a:solidFill>
              <a:miter lim="800000"/>
              <a:headEnd/>
              <a:tailEnd/>
            </a:ln>
          </p:spPr>
          <p:txBody>
            <a:bodyPr wrap="none" lIns="128588" tIns="65088" rIns="128588" bIns="65088" anchor="ctr"/>
            <a:lstStyle/>
            <a:p>
              <a:endParaRPr lang="en-US"/>
            </a:p>
          </p:txBody>
        </p:sp>
        <p:sp>
          <p:nvSpPr>
            <p:cNvPr id="20496" name="Text Box 13"/>
            <p:cNvSpPr txBox="1">
              <a:spLocks noChangeArrowheads="1"/>
            </p:cNvSpPr>
            <p:nvPr/>
          </p:nvSpPr>
          <p:spPr bwMode="auto">
            <a:xfrm>
              <a:off x="3744" y="1972"/>
              <a:ext cx="1392" cy="1748"/>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sz="2400" b="1" dirty="0">
                  <a:latin typeface="+mn-lt"/>
                  <a:cs typeface="+mn-cs"/>
                </a:rPr>
                <a:t>Medicare</a:t>
              </a:r>
            </a:p>
            <a:p>
              <a:pPr algn="ctr">
                <a:spcBef>
                  <a:spcPct val="50000"/>
                </a:spcBef>
                <a:defRPr/>
              </a:pPr>
              <a:r>
                <a:rPr lang="en-US" sz="2400" b="1" dirty="0">
                  <a:latin typeface="+mn-lt"/>
                  <a:cs typeface="+mn-cs"/>
                </a:rPr>
                <a:t>Advantage</a:t>
              </a:r>
            </a:p>
            <a:p>
              <a:pPr algn="ctr">
                <a:spcBef>
                  <a:spcPct val="50000"/>
                </a:spcBef>
                <a:defRPr/>
              </a:pPr>
              <a:r>
                <a:rPr lang="en-US" b="1" dirty="0">
                  <a:latin typeface="+mn-lt"/>
                  <a:cs typeface="+mn-cs"/>
                </a:rPr>
                <a:t>(Part C)</a:t>
              </a:r>
            </a:p>
            <a:p>
              <a:pPr algn="ctr">
                <a:spcBef>
                  <a:spcPct val="50000"/>
                </a:spcBef>
                <a:defRPr/>
              </a:pPr>
              <a:r>
                <a:rPr lang="en-US" sz="1400" dirty="0">
                  <a:latin typeface="+mn-lt"/>
                  <a:cs typeface="+mn-cs"/>
                </a:rPr>
                <a:t>1. Hospitalization,</a:t>
              </a:r>
            </a:p>
            <a:p>
              <a:pPr algn="ctr">
                <a:spcBef>
                  <a:spcPct val="50000"/>
                </a:spcBef>
                <a:defRPr/>
              </a:pPr>
              <a:r>
                <a:rPr lang="en-US" sz="1400" dirty="0">
                  <a:latin typeface="+mn-lt"/>
                  <a:cs typeface="+mn-cs"/>
                </a:rPr>
                <a:t>2. Medical </a:t>
              </a:r>
            </a:p>
            <a:p>
              <a:pPr algn="ctr">
                <a:spcBef>
                  <a:spcPct val="50000"/>
                </a:spcBef>
                <a:defRPr/>
              </a:pPr>
              <a:r>
                <a:rPr lang="en-US" sz="1400" dirty="0">
                  <a:latin typeface="+mn-lt"/>
                  <a:cs typeface="+mn-cs"/>
                </a:rPr>
                <a:t>3. Rx (MA-</a:t>
              </a:r>
              <a:r>
                <a:rPr lang="en-US" sz="1400" dirty="0" err="1">
                  <a:latin typeface="+mn-lt"/>
                  <a:cs typeface="+mn-cs"/>
                </a:rPr>
                <a:t>PD</a:t>
              </a:r>
              <a:r>
                <a:rPr lang="en-US" sz="1400" dirty="0">
                  <a:latin typeface="+mn-lt"/>
                  <a:cs typeface="+mn-cs"/>
                </a:rPr>
                <a:t>)</a:t>
              </a:r>
            </a:p>
          </p:txBody>
        </p:sp>
      </p:grpSp>
      <p:sp>
        <p:nvSpPr>
          <p:cNvPr id="20488" name="AutoShape 4"/>
          <p:cNvSpPr>
            <a:spLocks noChangeArrowheads="1"/>
          </p:cNvSpPr>
          <p:nvPr/>
        </p:nvSpPr>
        <p:spPr bwMode="auto">
          <a:xfrm>
            <a:off x="1600200" y="4953000"/>
            <a:ext cx="1981200" cy="685800"/>
          </a:xfrm>
          <a:prstGeom prst="roundRect">
            <a:avLst>
              <a:gd name="adj" fmla="val 16667"/>
            </a:avLst>
          </a:prstGeom>
          <a:solidFill>
            <a:schemeClr val="accent1">
              <a:lumMod val="20000"/>
              <a:lumOff val="80000"/>
              <a:alpha val="25098"/>
            </a:schemeClr>
          </a:solidFill>
          <a:ln w="12700">
            <a:solidFill>
              <a:schemeClr val="tx1"/>
            </a:solidFill>
            <a:round/>
            <a:headEnd/>
            <a:tailEnd/>
          </a:ln>
        </p:spPr>
        <p:txBody>
          <a:bodyPr wrap="none" lIns="128588" tIns="65088" rIns="128588" bIns="65088" anchor="ctr"/>
          <a:lstStyle/>
          <a:p>
            <a:pPr algn="ctr">
              <a:defRPr/>
            </a:pPr>
            <a:r>
              <a:rPr lang="en-US" b="1" dirty="0">
                <a:latin typeface="+mn-lt"/>
                <a:cs typeface="+mn-cs"/>
              </a:rPr>
              <a:t> RX Coverage </a:t>
            </a:r>
          </a:p>
          <a:p>
            <a:pPr algn="ctr">
              <a:defRPr/>
            </a:pPr>
            <a:r>
              <a:rPr lang="en-US" sz="1400" b="1" dirty="0">
                <a:latin typeface="+mn-lt"/>
                <a:cs typeface="+mn-cs"/>
              </a:rPr>
              <a:t>Part D or </a:t>
            </a:r>
            <a:r>
              <a:rPr lang="en-US" sz="1400" b="1" dirty="0" err="1">
                <a:latin typeface="+mn-lt"/>
                <a:cs typeface="+mn-cs"/>
              </a:rPr>
              <a:t>GHI</a:t>
            </a:r>
            <a:endParaRPr lang="en-US" sz="1400" b="1" dirty="0">
              <a:latin typeface="+mn-lt"/>
              <a:cs typeface="+mn-cs"/>
            </a:endParaRPr>
          </a:p>
        </p:txBody>
      </p:sp>
      <p:sp>
        <p:nvSpPr>
          <p:cNvPr id="2" name="Slide Number Placeholder 1"/>
          <p:cNvSpPr>
            <a:spLocks noGrp="1"/>
          </p:cNvSpPr>
          <p:nvPr>
            <p:ph type="sldNum" sz="quarter" idx="12"/>
          </p:nvPr>
        </p:nvSpPr>
        <p:spPr/>
        <p:txBody>
          <a:bodyPr/>
          <a:lstStyle/>
          <a:p>
            <a:pPr>
              <a:defRPr/>
            </a:pPr>
            <a:fld id="{3632011D-20D6-470B-8F40-7880424EE31D}" type="slidenum">
              <a:rPr lang="en-US" smtClean="0"/>
              <a:pPr>
                <a:defRPr/>
              </a:pPr>
              <a:t>13</a:t>
            </a:fld>
            <a:endParaRPr 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90600" y="152400"/>
            <a:ext cx="7696200" cy="715963"/>
          </a:xfrm>
        </p:spPr>
        <p:txBody>
          <a:bodyPr/>
          <a:lstStyle/>
          <a:p>
            <a:pPr eaLnBrk="1" hangingPunct="1">
              <a:defRPr/>
            </a:pPr>
            <a:r>
              <a:rPr lang="en-US" dirty="0" smtClean="0">
                <a:latin typeface="+mn-lt"/>
              </a:rPr>
              <a:t>Medicare Advantage</a:t>
            </a:r>
          </a:p>
        </p:txBody>
      </p:sp>
      <p:sp>
        <p:nvSpPr>
          <p:cNvPr id="20483" name="Rectangle 3"/>
          <p:cNvSpPr>
            <a:spLocks noGrp="1" noChangeArrowheads="1"/>
          </p:cNvSpPr>
          <p:nvPr>
            <p:ph idx="1"/>
          </p:nvPr>
        </p:nvSpPr>
        <p:spPr>
          <a:xfrm>
            <a:off x="1066800" y="914400"/>
            <a:ext cx="7543800" cy="5638800"/>
          </a:xfrm>
        </p:spPr>
        <p:txBody>
          <a:bodyPr>
            <a:normAutofit/>
          </a:bodyPr>
          <a:lstStyle/>
          <a:p>
            <a:pPr eaLnBrk="1" hangingPunct="1">
              <a:lnSpc>
                <a:spcPct val="80000"/>
              </a:lnSpc>
            </a:pPr>
            <a:r>
              <a:rPr lang="en-US" sz="2400" dirty="0">
                <a:cs typeface="Arial" charset="0"/>
              </a:rPr>
              <a:t>Available to those</a:t>
            </a:r>
          </a:p>
          <a:p>
            <a:pPr lvl="1" eaLnBrk="1" hangingPunct="1"/>
            <a:r>
              <a:rPr lang="en-US" sz="2000" dirty="0">
                <a:cs typeface="Arial" charset="0"/>
              </a:rPr>
              <a:t>enrolled in Part A &amp; B</a:t>
            </a:r>
          </a:p>
          <a:p>
            <a:pPr lvl="1" eaLnBrk="1" hangingPunct="1"/>
            <a:r>
              <a:rPr lang="en-US" sz="2000" dirty="0">
                <a:cs typeface="Arial" charset="0"/>
              </a:rPr>
              <a:t>That live within the plan’s service area (county)</a:t>
            </a:r>
          </a:p>
          <a:p>
            <a:pPr lvl="1" eaLnBrk="1" hangingPunct="1"/>
            <a:r>
              <a:rPr lang="en-US" sz="2000" dirty="0">
                <a:cs typeface="Arial" charset="0"/>
              </a:rPr>
              <a:t>No age or medical </a:t>
            </a:r>
            <a:r>
              <a:rPr lang="en-US" sz="2000" dirty="0" smtClean="0">
                <a:cs typeface="Arial" charset="0"/>
              </a:rPr>
              <a:t>restrictions</a:t>
            </a:r>
            <a:endParaRPr lang="en-US" sz="2000" dirty="0">
              <a:cs typeface="Arial" charset="0"/>
            </a:endParaRPr>
          </a:p>
          <a:p>
            <a:pPr lvl="2" eaLnBrk="1" hangingPunct="1"/>
            <a:r>
              <a:rPr lang="en-US" sz="2000" dirty="0">
                <a:cs typeface="Arial" charset="0"/>
              </a:rPr>
              <a:t>Except ESRD</a:t>
            </a:r>
          </a:p>
          <a:p>
            <a:pPr lvl="1" eaLnBrk="1" hangingPunct="1">
              <a:lnSpc>
                <a:spcPct val="80000"/>
              </a:lnSpc>
              <a:buFont typeface="Arial" charset="0"/>
              <a:buNone/>
            </a:pPr>
            <a:endParaRPr lang="en-US" sz="1200" dirty="0" smtClean="0">
              <a:cs typeface="Arial" charset="0"/>
            </a:endParaRPr>
          </a:p>
          <a:p>
            <a:pPr eaLnBrk="1" hangingPunct="1"/>
            <a:r>
              <a:rPr lang="en-US" sz="2400" dirty="0" smtClean="0">
                <a:cs typeface="Arial" charset="0"/>
              </a:rPr>
              <a:t>Alternative to Original Medicare </a:t>
            </a:r>
          </a:p>
          <a:p>
            <a:pPr lvl="1" eaLnBrk="1" hangingPunct="1"/>
            <a:r>
              <a:rPr lang="en-US" sz="2000" dirty="0" smtClean="0">
                <a:cs typeface="Arial" charset="0"/>
              </a:rPr>
              <a:t>Offered by private companies to replace Original Medicare</a:t>
            </a:r>
          </a:p>
          <a:p>
            <a:pPr lvl="1" eaLnBrk="1" hangingPunct="1"/>
            <a:r>
              <a:rPr lang="en-US" sz="2000" dirty="0" smtClean="0">
                <a:cs typeface="Arial" charset="0"/>
              </a:rPr>
              <a:t>Plans types</a:t>
            </a:r>
          </a:p>
          <a:p>
            <a:pPr lvl="2" eaLnBrk="1" hangingPunct="1"/>
            <a:r>
              <a:rPr lang="en-US" sz="1800" dirty="0" smtClean="0">
                <a:cs typeface="Arial" charset="0"/>
              </a:rPr>
              <a:t>HMO (Health Maintenance Organization)</a:t>
            </a:r>
          </a:p>
          <a:p>
            <a:pPr lvl="2" eaLnBrk="1" hangingPunct="1"/>
            <a:r>
              <a:rPr lang="en-US" sz="1800" dirty="0" smtClean="0">
                <a:cs typeface="Arial" charset="0"/>
              </a:rPr>
              <a:t>PPO (Preferred Provider Organization)</a:t>
            </a:r>
          </a:p>
          <a:p>
            <a:pPr lvl="1" eaLnBrk="1" hangingPunct="1"/>
            <a:r>
              <a:rPr lang="en-US" sz="2000" dirty="0" smtClean="0">
                <a:cs typeface="Arial" charset="0"/>
              </a:rPr>
              <a:t>Most plans include Part D benefit (MAPD)</a:t>
            </a:r>
          </a:p>
          <a:p>
            <a:pPr lvl="1" eaLnBrk="1" hangingPunct="1"/>
            <a:r>
              <a:rPr lang="en-US" sz="2000" dirty="0" smtClean="0">
                <a:cs typeface="Arial" charset="0"/>
              </a:rPr>
              <a:t>Enrollees pay Part B premium and any other applicable costs</a:t>
            </a:r>
            <a:endParaRPr lang="en-US" sz="1800" dirty="0" smtClean="0">
              <a:cs typeface="Arial" charset="0"/>
            </a:endParaRPr>
          </a:p>
          <a:p>
            <a:pPr lvl="1" eaLnBrk="1" hangingPunct="1"/>
            <a:r>
              <a:rPr lang="en-US" sz="2000" dirty="0" smtClean="0">
                <a:cs typeface="Arial" charset="0"/>
              </a:rPr>
              <a:t>Networks, Premiums and Copays vary by plan</a:t>
            </a:r>
            <a:endParaRPr lang="en-US" sz="1600" dirty="0" smtClean="0">
              <a:cs typeface="Arial" charset="0"/>
            </a:endParaRPr>
          </a:p>
          <a:p>
            <a:pPr marL="457200" lvl="1" indent="0" eaLnBrk="1" hangingPunct="1">
              <a:buNone/>
            </a:pPr>
            <a:endParaRPr lang="en-US" sz="2000" dirty="0" smtClean="0">
              <a:cs typeface="Arial" charset="0"/>
            </a:endParaRPr>
          </a:p>
          <a:p>
            <a:pPr eaLnBrk="1" hangingPunct="1">
              <a:buFont typeface="Arial" charset="0"/>
              <a:buNone/>
            </a:pPr>
            <a:endParaRPr lang="en-US" dirty="0" smtClean="0">
              <a:cs typeface="Arial" charset="0"/>
            </a:endParaRPr>
          </a:p>
          <a:p>
            <a:pPr eaLnBrk="1" hangingPunct="1"/>
            <a:endParaRPr lang="en-US" sz="1800" dirty="0" smtClean="0">
              <a:cs typeface="Arial" charset="0"/>
            </a:endParaRPr>
          </a:p>
          <a:p>
            <a:pPr lvl="1" eaLnBrk="1" hangingPunct="1">
              <a:buFont typeface="Arial" charset="0"/>
              <a:buNone/>
            </a:pPr>
            <a:endParaRPr lang="en-US" sz="2000" dirty="0" smtClean="0"/>
          </a:p>
          <a:p>
            <a:pPr lvl="1" eaLnBrk="1" hangingPunct="1">
              <a:buFont typeface="Arial" charset="0"/>
              <a:buNone/>
            </a:pPr>
            <a:endParaRPr lang="en-US" sz="2000" dirty="0" smtClean="0"/>
          </a:p>
          <a:p>
            <a:pPr lvl="1" eaLnBrk="1" hangingPunct="1">
              <a:lnSpc>
                <a:spcPct val="90000"/>
              </a:lnSpc>
            </a:pPr>
            <a:endParaRPr lang="en-US" sz="2400" dirty="0" smtClean="0"/>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14</a:t>
            </a:fld>
            <a:endParaRPr 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defRPr/>
            </a:pPr>
            <a:r>
              <a:rPr lang="en-US" dirty="0" smtClean="0">
                <a:latin typeface="+mn-lt"/>
              </a:rPr>
              <a:t>Medicare Advantage</a:t>
            </a:r>
          </a:p>
        </p:txBody>
      </p:sp>
      <p:sp>
        <p:nvSpPr>
          <p:cNvPr id="21507" name="Content Placeholder 2"/>
          <p:cNvSpPr>
            <a:spLocks noGrp="1"/>
          </p:cNvSpPr>
          <p:nvPr>
            <p:ph idx="1"/>
          </p:nvPr>
        </p:nvSpPr>
        <p:spPr>
          <a:xfrm>
            <a:off x="914400" y="1371600"/>
            <a:ext cx="8229600" cy="4343400"/>
          </a:xfrm>
        </p:spPr>
        <p:txBody>
          <a:bodyPr/>
          <a:lstStyle/>
          <a:p>
            <a:pPr eaLnBrk="1" hangingPunct="1">
              <a:lnSpc>
                <a:spcPct val="80000"/>
              </a:lnSpc>
            </a:pPr>
            <a:r>
              <a:rPr lang="en-US" sz="2400" dirty="0" smtClean="0">
                <a:cs typeface="Arial" charset="0"/>
              </a:rPr>
              <a:t>Initial Enrollment Period</a:t>
            </a:r>
          </a:p>
          <a:p>
            <a:pPr lvl="1" eaLnBrk="1" hangingPunct="1">
              <a:lnSpc>
                <a:spcPct val="80000"/>
              </a:lnSpc>
            </a:pPr>
            <a:r>
              <a:rPr lang="en-US" sz="2000" dirty="0" smtClean="0">
                <a:cs typeface="Arial" charset="0"/>
              </a:rPr>
              <a:t>7 Months surrounding Medicare eligibility</a:t>
            </a:r>
          </a:p>
          <a:p>
            <a:pPr eaLnBrk="1" hangingPunct="1">
              <a:lnSpc>
                <a:spcPct val="80000"/>
              </a:lnSpc>
            </a:pPr>
            <a:endParaRPr lang="en-US" sz="2400" dirty="0">
              <a:cs typeface="Arial" charset="0"/>
            </a:endParaRPr>
          </a:p>
          <a:p>
            <a:pPr eaLnBrk="1" hangingPunct="1">
              <a:lnSpc>
                <a:spcPct val="80000"/>
              </a:lnSpc>
            </a:pPr>
            <a:r>
              <a:rPr lang="en-US" sz="2400" dirty="0" smtClean="0">
                <a:cs typeface="Arial" charset="0"/>
              </a:rPr>
              <a:t>Open Enrollment </a:t>
            </a:r>
            <a:r>
              <a:rPr lang="en-US" sz="2400" b="1" dirty="0" smtClean="0">
                <a:cs typeface="Arial" charset="0"/>
              </a:rPr>
              <a:t>October 15</a:t>
            </a:r>
            <a:r>
              <a:rPr lang="en-US" sz="2400" b="1" baseline="30000" dirty="0" smtClean="0">
                <a:cs typeface="Arial" charset="0"/>
              </a:rPr>
              <a:t>th</a:t>
            </a:r>
            <a:r>
              <a:rPr lang="en-US" sz="2400" b="1" dirty="0" smtClean="0">
                <a:cs typeface="Arial" charset="0"/>
              </a:rPr>
              <a:t>- December 7</a:t>
            </a:r>
            <a:r>
              <a:rPr lang="en-US" sz="2400" b="1" baseline="30000" dirty="0" smtClean="0">
                <a:cs typeface="Arial" charset="0"/>
              </a:rPr>
              <a:t>th</a:t>
            </a:r>
            <a:r>
              <a:rPr lang="en-US" sz="2400" b="1" dirty="0" smtClean="0">
                <a:cs typeface="Arial" charset="0"/>
              </a:rPr>
              <a:t>  </a:t>
            </a:r>
          </a:p>
          <a:p>
            <a:pPr lvl="1" eaLnBrk="1" hangingPunct="1">
              <a:lnSpc>
                <a:spcPct val="80000"/>
              </a:lnSpc>
            </a:pPr>
            <a:r>
              <a:rPr lang="en-US" sz="2000" dirty="0" smtClean="0">
                <a:cs typeface="Arial" charset="0"/>
              </a:rPr>
              <a:t>Coverage begins January 1</a:t>
            </a:r>
          </a:p>
          <a:p>
            <a:pPr lvl="1" eaLnBrk="1" hangingPunct="1">
              <a:lnSpc>
                <a:spcPct val="80000"/>
              </a:lnSpc>
            </a:pPr>
            <a:r>
              <a:rPr lang="en-US" sz="2000" dirty="0" smtClean="0">
                <a:cs typeface="Arial" charset="0"/>
              </a:rPr>
              <a:t>Other enrollment times based on circumstances</a:t>
            </a:r>
          </a:p>
          <a:p>
            <a:pPr lvl="1" eaLnBrk="1" hangingPunct="1"/>
            <a:endParaRPr lang="en-US" sz="2000" dirty="0" smtClean="0">
              <a:cs typeface="Arial" charset="0"/>
            </a:endParaRPr>
          </a:p>
          <a:p>
            <a:pPr eaLnBrk="1" hangingPunct="1"/>
            <a:r>
              <a:rPr lang="en-US" sz="2400" dirty="0" smtClean="0">
                <a:cs typeface="Arial" charset="0"/>
              </a:rPr>
              <a:t>MA Annual Disenrollment Period </a:t>
            </a:r>
          </a:p>
          <a:p>
            <a:pPr lvl="1" eaLnBrk="1" hangingPunct="1"/>
            <a:r>
              <a:rPr lang="en-US" sz="2000" dirty="0" smtClean="0">
                <a:cs typeface="Arial" charset="0"/>
              </a:rPr>
              <a:t>January 1</a:t>
            </a:r>
            <a:r>
              <a:rPr lang="en-US" sz="2000" baseline="30000" dirty="0" smtClean="0">
                <a:cs typeface="Arial" charset="0"/>
              </a:rPr>
              <a:t>st</a:t>
            </a:r>
            <a:r>
              <a:rPr lang="en-US" sz="2000" dirty="0" smtClean="0">
                <a:cs typeface="Arial" charset="0"/>
              </a:rPr>
              <a:t>  - February 14</a:t>
            </a:r>
            <a:r>
              <a:rPr lang="en-US" sz="2000" baseline="30000" dirty="0" smtClean="0">
                <a:cs typeface="Arial" charset="0"/>
              </a:rPr>
              <a:t>th</a:t>
            </a:r>
            <a:r>
              <a:rPr lang="en-US" sz="2000" dirty="0" smtClean="0">
                <a:cs typeface="Arial" charset="0"/>
              </a:rPr>
              <a:t> (first 45 calendar days of the year)</a:t>
            </a:r>
          </a:p>
          <a:p>
            <a:pPr lvl="1" eaLnBrk="1" hangingPunct="1"/>
            <a:r>
              <a:rPr lang="en-US" sz="2000" dirty="0" smtClean="0">
                <a:cs typeface="Arial" charset="0"/>
              </a:rPr>
              <a:t>May </a:t>
            </a:r>
            <a:r>
              <a:rPr lang="en-US" sz="2000" dirty="0" err="1" smtClean="0">
                <a:cs typeface="Arial" charset="0"/>
              </a:rPr>
              <a:t>disenroll</a:t>
            </a:r>
            <a:r>
              <a:rPr lang="en-US" sz="2000" dirty="0" smtClean="0">
                <a:cs typeface="Arial" charset="0"/>
              </a:rPr>
              <a:t> from a MA plan and return to Original Medicare with a Part D Plan</a:t>
            </a:r>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15</a:t>
            </a:fld>
            <a:endParaRPr 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52400"/>
            <a:ext cx="7391400" cy="304800"/>
          </a:xfrm>
        </p:spPr>
        <p:txBody>
          <a:bodyPr>
            <a:normAutofit fontScale="90000"/>
          </a:bodyPr>
          <a:lstStyle/>
          <a:p>
            <a:pPr>
              <a:defRPr/>
            </a:pPr>
            <a:r>
              <a:rPr lang="en-US" dirty="0" smtClean="0"/>
              <a:t>At a Glance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8101709"/>
              </p:ext>
            </p:extLst>
          </p:nvPr>
        </p:nvGraphicFramePr>
        <p:xfrm>
          <a:off x="1009185" y="685800"/>
          <a:ext cx="7543800" cy="5298083"/>
        </p:xfrm>
        <a:graphic>
          <a:graphicData uri="http://schemas.openxmlformats.org/drawingml/2006/table">
            <a:tbl>
              <a:tblPr firstRow="1" bandRow="1">
                <a:tableStyleId>{5C22544A-7EE6-4342-B048-85BDC9FD1C3A}</a:tableStyleId>
              </a:tblPr>
              <a:tblGrid>
                <a:gridCol w="2514600"/>
                <a:gridCol w="2514600"/>
                <a:gridCol w="2514600"/>
              </a:tblGrid>
              <a:tr h="487701">
                <a:tc>
                  <a:txBody>
                    <a:bodyPr/>
                    <a:lstStyle/>
                    <a:p>
                      <a:endParaRPr lang="en-US" sz="1800" dirty="0"/>
                    </a:p>
                  </a:txBody>
                  <a:tcPr marT="45722" marB="45722"/>
                </a:tc>
                <a:tc>
                  <a:txBody>
                    <a:bodyPr/>
                    <a:lstStyle/>
                    <a:p>
                      <a:r>
                        <a:rPr lang="en-US" sz="1800" dirty="0" smtClean="0"/>
                        <a:t>Medicare Supplement</a:t>
                      </a:r>
                      <a:endParaRPr lang="en-US" sz="1800" dirty="0"/>
                    </a:p>
                  </a:txBody>
                  <a:tcPr marT="45722" marB="45722"/>
                </a:tc>
                <a:tc>
                  <a:txBody>
                    <a:bodyPr/>
                    <a:lstStyle/>
                    <a:p>
                      <a:r>
                        <a:rPr lang="en-US" sz="1800" dirty="0" smtClean="0"/>
                        <a:t>Medicare Advantage</a:t>
                      </a:r>
                      <a:endParaRPr lang="en-US" sz="1800" dirty="0"/>
                    </a:p>
                  </a:txBody>
                  <a:tcPr marT="45722" marB="45722"/>
                </a:tc>
              </a:tr>
              <a:tr h="1371663">
                <a:tc>
                  <a:txBody>
                    <a:bodyPr/>
                    <a:lstStyle/>
                    <a:p>
                      <a:r>
                        <a:rPr lang="en-US" sz="1800" dirty="0" smtClean="0"/>
                        <a:t>Cost</a:t>
                      </a:r>
                      <a:endParaRPr lang="en-US" sz="1800" dirty="0"/>
                    </a:p>
                  </a:txBody>
                  <a:tcPr marT="45722" marB="45722"/>
                </a:tc>
                <a:tc>
                  <a:txBody>
                    <a:bodyPr/>
                    <a:lstStyle/>
                    <a:p>
                      <a:pPr marL="285750" indent="-285750">
                        <a:buFont typeface="Arial" panose="020B0604020202020204" pitchFamily="34" charset="0"/>
                        <a:buChar char="•"/>
                      </a:pPr>
                      <a:r>
                        <a:rPr lang="en-US" sz="1400" dirty="0" smtClean="0"/>
                        <a:t>Part B Premium</a:t>
                      </a:r>
                      <a:r>
                        <a:rPr lang="en-US" sz="1400" baseline="0" dirty="0" smtClean="0"/>
                        <a:t> (*)</a:t>
                      </a:r>
                      <a:endParaRPr lang="en-US" sz="1400" dirty="0" smtClean="0"/>
                    </a:p>
                    <a:p>
                      <a:pPr marL="285750" indent="-285750">
                        <a:buFont typeface="Arial" panose="020B0604020202020204" pitchFamily="34" charset="0"/>
                        <a:buChar char="•"/>
                      </a:pPr>
                      <a:r>
                        <a:rPr lang="en-US" sz="1400" dirty="0" smtClean="0"/>
                        <a:t>Higher plan</a:t>
                      </a:r>
                      <a:r>
                        <a:rPr lang="en-US" sz="1400" baseline="0" dirty="0" smtClean="0"/>
                        <a:t> premium</a:t>
                      </a:r>
                    </a:p>
                    <a:p>
                      <a:pPr marL="285750" indent="-285750">
                        <a:buFont typeface="Arial" panose="020B0604020202020204" pitchFamily="34" charset="0"/>
                        <a:buChar char="•"/>
                      </a:pPr>
                      <a:r>
                        <a:rPr lang="en-US" sz="1400" baseline="0" dirty="0" smtClean="0"/>
                        <a:t>Avg. $150-$200+ monthly</a:t>
                      </a:r>
                    </a:p>
                    <a:p>
                      <a:pPr marL="285750" indent="-285750">
                        <a:buFont typeface="Arial" panose="020B0604020202020204" pitchFamily="34" charset="0"/>
                        <a:buChar char="•"/>
                      </a:pPr>
                      <a:endParaRPr lang="en-US" sz="1400" baseline="0" dirty="0" smtClean="0"/>
                    </a:p>
                    <a:p>
                      <a:pPr marL="285750" indent="-285750">
                        <a:buFont typeface="Arial" panose="020B0604020202020204" pitchFamily="34" charset="0"/>
                        <a:buChar char="•"/>
                      </a:pPr>
                      <a:r>
                        <a:rPr lang="en-US" sz="1400" baseline="0" dirty="0" smtClean="0"/>
                        <a:t>Little or no out-of-pocket cost when used</a:t>
                      </a:r>
                    </a:p>
                  </a:txBody>
                  <a:tcPr marT="45722" marB="45722"/>
                </a:tc>
                <a:tc>
                  <a:txBody>
                    <a:bodyPr/>
                    <a:lstStyle/>
                    <a:p>
                      <a:pPr marL="285750" indent="-285750">
                        <a:buFont typeface="Arial" panose="020B0604020202020204" pitchFamily="34" charset="0"/>
                        <a:buChar char="•"/>
                      </a:pPr>
                      <a:r>
                        <a:rPr lang="en-US" sz="1400" dirty="0" smtClean="0"/>
                        <a:t>Part B </a:t>
                      </a:r>
                      <a:r>
                        <a:rPr lang="en-US" sz="1400" smtClean="0"/>
                        <a:t>Premium (*)</a:t>
                      </a:r>
                      <a:endParaRPr lang="en-US" sz="1400" dirty="0" smtClean="0"/>
                    </a:p>
                    <a:p>
                      <a:pPr marL="285750" indent="-285750">
                        <a:buFont typeface="Arial" panose="020B0604020202020204" pitchFamily="34" charset="0"/>
                        <a:buChar char="•"/>
                      </a:pPr>
                      <a:r>
                        <a:rPr lang="en-US" sz="1400" dirty="0" smtClean="0"/>
                        <a:t>Lower plan</a:t>
                      </a:r>
                      <a:r>
                        <a:rPr lang="en-US" sz="1400" baseline="0" dirty="0" smtClean="0"/>
                        <a:t> p</a:t>
                      </a:r>
                      <a:r>
                        <a:rPr lang="en-US" sz="1400" dirty="0" smtClean="0"/>
                        <a:t>remium</a:t>
                      </a:r>
                    </a:p>
                    <a:p>
                      <a:pPr marL="285750" indent="-285750">
                        <a:buFont typeface="Arial" panose="020B0604020202020204" pitchFamily="34" charset="0"/>
                        <a:buChar char="•"/>
                      </a:pPr>
                      <a:r>
                        <a:rPr lang="en-US" sz="1400" dirty="0" smtClean="0"/>
                        <a:t>Avg. $0-$100/month</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Charges</a:t>
                      </a:r>
                      <a:r>
                        <a:rPr lang="en-US" sz="1400" baseline="0" dirty="0" smtClean="0"/>
                        <a:t> copays as plan is used</a:t>
                      </a:r>
                      <a:endParaRPr lang="en-US" sz="1400" dirty="0"/>
                    </a:p>
                  </a:txBody>
                  <a:tcPr marT="45722" marB="45722"/>
                </a:tc>
              </a:tr>
              <a:tr h="953843">
                <a:tc>
                  <a:txBody>
                    <a:bodyPr/>
                    <a:lstStyle/>
                    <a:p>
                      <a:r>
                        <a:rPr lang="en-US" sz="1800" dirty="0" smtClean="0"/>
                        <a:t>Provider</a:t>
                      </a:r>
                      <a:r>
                        <a:rPr lang="en-US" sz="1800" baseline="0" dirty="0" smtClean="0"/>
                        <a:t> Choice</a:t>
                      </a:r>
                      <a:endParaRPr lang="en-US" sz="1800" dirty="0"/>
                    </a:p>
                  </a:txBody>
                  <a:tcPr marT="45722" marB="45722"/>
                </a:tc>
                <a:tc>
                  <a:txBody>
                    <a:bodyPr/>
                    <a:lstStyle/>
                    <a:p>
                      <a:pPr marL="285750" indent="-285750">
                        <a:buFont typeface="Arial" panose="020B0604020202020204" pitchFamily="34" charset="0"/>
                        <a:buChar char="•"/>
                      </a:pPr>
                      <a:r>
                        <a:rPr lang="en-US" sz="1400" dirty="0" smtClean="0"/>
                        <a:t>Any provider that accepts Medicare within the U.S.</a:t>
                      </a:r>
                      <a:endParaRPr lang="en-US" sz="1400" dirty="0"/>
                    </a:p>
                  </a:txBody>
                  <a:tcPr marT="45722" marB="45722"/>
                </a:tc>
                <a:tc>
                  <a:txBody>
                    <a:bodyPr/>
                    <a:lstStyle/>
                    <a:p>
                      <a:pPr marL="285750" indent="-285750">
                        <a:buFont typeface="Arial" panose="020B0604020202020204" pitchFamily="34" charset="0"/>
                        <a:buChar char="•"/>
                      </a:pPr>
                      <a:r>
                        <a:rPr lang="en-US" sz="1400" dirty="0" smtClean="0"/>
                        <a:t>Plan will have a provider network</a:t>
                      </a:r>
                    </a:p>
                    <a:p>
                      <a:pPr marL="285750" indent="-285750">
                        <a:buFont typeface="Arial" panose="020B0604020202020204" pitchFamily="34" charset="0"/>
                        <a:buChar char="•"/>
                      </a:pPr>
                      <a:r>
                        <a:rPr lang="en-US" sz="1400" dirty="0" smtClean="0"/>
                        <a:t>Cost will be higher</a:t>
                      </a:r>
                      <a:r>
                        <a:rPr lang="en-US" sz="1400" baseline="0" dirty="0" smtClean="0"/>
                        <a:t> if out-of- network</a:t>
                      </a:r>
                      <a:endParaRPr lang="en-US" sz="1400" dirty="0"/>
                    </a:p>
                  </a:txBody>
                  <a:tcPr marT="45722" marB="45722"/>
                </a:tc>
              </a:tr>
              <a:tr h="1402832">
                <a:tc>
                  <a:txBody>
                    <a:bodyPr/>
                    <a:lstStyle/>
                    <a:p>
                      <a:r>
                        <a:rPr lang="en-US" sz="1800" dirty="0" smtClean="0"/>
                        <a:t>Is this Right</a:t>
                      </a:r>
                      <a:r>
                        <a:rPr lang="en-US" sz="1800" baseline="0" dirty="0" smtClean="0"/>
                        <a:t> for Me?</a:t>
                      </a:r>
                      <a:endParaRPr lang="en-US" sz="1800" dirty="0"/>
                    </a:p>
                  </a:txBody>
                  <a:tcPr marT="45722" marB="45722"/>
                </a:tc>
                <a:tc>
                  <a:txBody>
                    <a:bodyPr/>
                    <a:lstStyle/>
                    <a:p>
                      <a:pPr marL="285750" indent="-285750">
                        <a:buFont typeface="Arial" panose="020B0604020202020204" pitchFamily="34" charset="0"/>
                        <a:buChar char="•"/>
                      </a:pPr>
                      <a:r>
                        <a:rPr lang="en-US" sz="1400" dirty="0" smtClean="0"/>
                        <a:t>Frequent</a:t>
                      </a:r>
                      <a:r>
                        <a:rPr lang="en-US" sz="1400" baseline="0" dirty="0" smtClean="0"/>
                        <a:t> traveler</a:t>
                      </a:r>
                    </a:p>
                    <a:p>
                      <a:pPr marL="285750" indent="-285750">
                        <a:buFont typeface="Arial" panose="020B0604020202020204" pitchFamily="34" charset="0"/>
                        <a:buChar char="•"/>
                      </a:pPr>
                      <a:r>
                        <a:rPr lang="en-US" sz="1400" baseline="0" dirty="0" smtClean="0"/>
                        <a:t>Important to use any doctor/provider</a:t>
                      </a:r>
                    </a:p>
                    <a:p>
                      <a:pPr marL="285750" indent="-285750">
                        <a:buFont typeface="Arial" panose="020B0604020202020204" pitchFamily="34" charset="0"/>
                        <a:buChar char="•"/>
                      </a:pPr>
                      <a:r>
                        <a:rPr lang="en-US" sz="1400" baseline="0" dirty="0" smtClean="0"/>
                        <a:t>Use many health services</a:t>
                      </a:r>
                    </a:p>
                    <a:p>
                      <a:pPr marL="285750" indent="-285750">
                        <a:buFont typeface="Arial" panose="020B0604020202020204" pitchFamily="34" charset="0"/>
                        <a:buChar char="•"/>
                      </a:pPr>
                      <a:r>
                        <a:rPr lang="en-US" sz="1400" baseline="0" dirty="0" smtClean="0"/>
                        <a:t>Can afford premiums</a:t>
                      </a:r>
                      <a:endParaRPr lang="en-US" sz="1400" dirty="0" smtClean="0"/>
                    </a:p>
                    <a:p>
                      <a:pPr marL="285750" indent="-285750">
                        <a:buFont typeface="Arial" panose="020B0604020202020204" pitchFamily="34" charset="0"/>
                        <a:buChar char="•"/>
                      </a:pPr>
                      <a:endParaRPr lang="en-US" sz="1400" dirty="0"/>
                    </a:p>
                  </a:txBody>
                  <a:tcPr marT="45722" marB="45722"/>
                </a:tc>
                <a:tc>
                  <a:txBody>
                    <a:bodyPr/>
                    <a:lstStyle/>
                    <a:p>
                      <a:pPr marL="285750" indent="-285750">
                        <a:buFont typeface="Arial" panose="020B0604020202020204" pitchFamily="34" charset="0"/>
                        <a:buChar char="•"/>
                      </a:pPr>
                      <a:r>
                        <a:rPr lang="en-US" sz="1400" dirty="0" smtClean="0"/>
                        <a:t>Infrequent</a:t>
                      </a:r>
                      <a:r>
                        <a:rPr lang="en-US" sz="1400" baseline="0" dirty="0" smtClean="0"/>
                        <a:t> traveler</a:t>
                      </a:r>
                    </a:p>
                    <a:p>
                      <a:pPr marL="285750" indent="-285750">
                        <a:buFont typeface="Arial" panose="020B0604020202020204" pitchFamily="34" charset="0"/>
                        <a:buChar char="•"/>
                      </a:pPr>
                      <a:r>
                        <a:rPr lang="en-US" sz="1400" baseline="0" dirty="0" smtClean="0"/>
                        <a:t>Comfortable with narrower provider choice</a:t>
                      </a:r>
                    </a:p>
                    <a:p>
                      <a:pPr marL="285750" indent="-285750">
                        <a:buFont typeface="Arial" panose="020B0604020202020204" pitchFamily="34" charset="0"/>
                        <a:buChar char="•"/>
                      </a:pPr>
                      <a:r>
                        <a:rPr lang="en-US" sz="1400" baseline="0" dirty="0" smtClean="0"/>
                        <a:t>Fewer doctor visits</a:t>
                      </a:r>
                    </a:p>
                    <a:p>
                      <a:pPr marL="285750" indent="-285750">
                        <a:buFont typeface="Arial" panose="020B0604020202020204" pitchFamily="34" charset="0"/>
                        <a:buChar char="•"/>
                      </a:pPr>
                      <a:r>
                        <a:rPr lang="en-US" sz="1400" baseline="0" dirty="0" smtClean="0"/>
                        <a:t>Want to save on a premium</a:t>
                      </a:r>
                      <a:endParaRPr lang="en-US" sz="1400" dirty="0"/>
                    </a:p>
                  </a:txBody>
                  <a:tcPr marT="45722" marB="45722"/>
                </a:tc>
              </a:tr>
              <a:tr h="944924">
                <a:tc>
                  <a:txBody>
                    <a:bodyPr/>
                    <a:lstStyle/>
                    <a:p>
                      <a:r>
                        <a:rPr lang="en-US" sz="1800" dirty="0" smtClean="0"/>
                        <a:t>Drug Coverage Included?</a:t>
                      </a:r>
                      <a:endParaRPr lang="en-US" sz="1800" dirty="0"/>
                    </a:p>
                  </a:txBody>
                  <a:tcPr marT="45722" marB="45722"/>
                </a:tc>
                <a:tc>
                  <a:txBody>
                    <a:bodyPr/>
                    <a:lstStyle/>
                    <a:p>
                      <a:pPr marL="285750" indent="-285750">
                        <a:buFont typeface="Arial" panose="020B0604020202020204" pitchFamily="34" charset="0"/>
                        <a:buChar char="•"/>
                      </a:pPr>
                      <a:r>
                        <a:rPr lang="en-US" sz="1400" dirty="0" smtClean="0"/>
                        <a:t>No</a:t>
                      </a:r>
                    </a:p>
                    <a:p>
                      <a:pPr marL="0" indent="0">
                        <a:buFont typeface="Arial" panose="020B0604020202020204" pitchFamily="34" charset="0"/>
                        <a:buNone/>
                      </a:pPr>
                      <a:endParaRPr lang="en-US" sz="900" dirty="0" smtClean="0"/>
                    </a:p>
                    <a:p>
                      <a:pPr marL="285750" indent="-285750">
                        <a:buFont typeface="Arial" panose="020B0604020202020204" pitchFamily="34" charset="0"/>
                        <a:buChar char="•"/>
                      </a:pPr>
                      <a:r>
                        <a:rPr lang="en-US" sz="1400" dirty="0" smtClean="0"/>
                        <a:t>Need</a:t>
                      </a:r>
                      <a:r>
                        <a:rPr lang="en-US" sz="1400" baseline="0" dirty="0" smtClean="0"/>
                        <a:t> to purchase separate Part D Plan</a:t>
                      </a:r>
                      <a:endParaRPr lang="en-US" sz="1400" dirty="0" smtClean="0"/>
                    </a:p>
                    <a:p>
                      <a:pPr marL="285750" indent="-285750">
                        <a:buFont typeface="Arial" panose="020B0604020202020204" pitchFamily="34" charset="0"/>
                        <a:buChar char="•"/>
                      </a:pPr>
                      <a:endParaRPr lang="en-US" sz="1400" dirty="0"/>
                    </a:p>
                  </a:txBody>
                  <a:tcPr marT="45722" marB="45722"/>
                </a:tc>
                <a:tc>
                  <a:txBody>
                    <a:bodyPr/>
                    <a:lstStyle/>
                    <a:p>
                      <a:pPr marL="285750" indent="-285750">
                        <a:buFont typeface="Arial" panose="020B0604020202020204" pitchFamily="34" charset="0"/>
                        <a:buChar char="•"/>
                      </a:pPr>
                      <a:r>
                        <a:rPr lang="en-US" sz="1400" dirty="0" smtClean="0"/>
                        <a:t>Yes</a:t>
                      </a:r>
                    </a:p>
                    <a:p>
                      <a:pPr marL="0" indent="0">
                        <a:buFont typeface="Arial" panose="020B0604020202020204" pitchFamily="34" charset="0"/>
                        <a:buNone/>
                      </a:pPr>
                      <a:endParaRPr lang="en-US" sz="900" dirty="0" smtClean="0"/>
                    </a:p>
                    <a:p>
                      <a:pPr marL="285750" indent="-285750">
                        <a:buFont typeface="Arial" panose="020B0604020202020204" pitchFamily="34" charset="0"/>
                        <a:buChar char="•"/>
                      </a:pPr>
                      <a:r>
                        <a:rPr lang="en-US" sz="1400" dirty="0" smtClean="0"/>
                        <a:t>Some</a:t>
                      </a:r>
                      <a:r>
                        <a:rPr lang="en-US" sz="1400" baseline="0" dirty="0" smtClean="0"/>
                        <a:t> plans</a:t>
                      </a:r>
                      <a:r>
                        <a:rPr lang="en-US" sz="1400" dirty="0" smtClean="0"/>
                        <a:t> available without drug</a:t>
                      </a:r>
                      <a:r>
                        <a:rPr lang="en-US" sz="1400" baseline="0" dirty="0" smtClean="0"/>
                        <a:t> c</a:t>
                      </a:r>
                      <a:r>
                        <a:rPr lang="en-US" sz="1400" dirty="0" smtClean="0"/>
                        <a:t>overage</a:t>
                      </a:r>
                      <a:endParaRPr lang="en-US" sz="1400" dirty="0"/>
                    </a:p>
                  </a:txBody>
                  <a:tcPr marT="45722" marB="45722"/>
                </a:tc>
              </a:tr>
            </a:tbl>
          </a:graphicData>
        </a:graphic>
      </p:graphicFrame>
      <p:sp>
        <p:nvSpPr>
          <p:cNvPr id="3" name="Slide Number Placeholder 2"/>
          <p:cNvSpPr>
            <a:spLocks noGrp="1"/>
          </p:cNvSpPr>
          <p:nvPr>
            <p:ph type="sldNum" sz="quarter" idx="12"/>
          </p:nvPr>
        </p:nvSpPr>
        <p:spPr/>
        <p:txBody>
          <a:bodyPr/>
          <a:lstStyle/>
          <a:p>
            <a:pPr>
              <a:defRPr/>
            </a:pPr>
            <a:fld id="{B8C85C1D-90E5-4E39-B185-7971D9337CC5}" type="slidenum">
              <a:rPr lang="en-US" smtClean="0"/>
              <a:pPr>
                <a:defRPr/>
              </a:pPr>
              <a:t>16</a:t>
            </a:fld>
            <a:endParaRPr lang="en-US"/>
          </a:p>
        </p:txBody>
      </p:sp>
    </p:spTree>
    <p:extLst>
      <p:ext uri="{BB962C8B-B14F-4D97-AF65-F5344CB8AC3E}">
        <p14:creationId xmlns:p14="http://schemas.microsoft.com/office/powerpoint/2010/main" val="2916351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47800" y="28575"/>
            <a:ext cx="6934200" cy="2105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1">
            <a:schemeClr val="accent5"/>
          </a:lnRef>
          <a:fillRef idx="2">
            <a:schemeClr val="accent5"/>
          </a:fillRef>
          <a:effectRef idx="1">
            <a:schemeClr val="accent5"/>
          </a:effectRef>
          <a:fontRef idx="minor">
            <a:schemeClr val="dk1"/>
          </a:fontRef>
        </p:style>
        <p:txBody>
          <a:bodyPr/>
          <a:lstStyle/>
          <a:p>
            <a:pPr eaLnBrk="1" hangingPunct="1">
              <a:defRPr/>
            </a:pPr>
            <a:r>
              <a:rPr lang="en-US" sz="4000" dirty="0" smtClean="0"/>
              <a:t>Thank you for your attention</a:t>
            </a:r>
            <a:r>
              <a:rPr lang="en-US" dirty="0" smtClean="0"/>
              <a:t/>
            </a:r>
            <a:br>
              <a:rPr lang="en-US" dirty="0" smtClean="0"/>
            </a:br>
            <a:r>
              <a:rPr lang="en-US" sz="3200" dirty="0"/>
              <a:t>Questions?</a:t>
            </a:r>
            <a:r>
              <a:rPr lang="en-US" dirty="0"/>
              <a:t/>
            </a:r>
            <a:br>
              <a:rPr lang="en-US" dirty="0"/>
            </a:br>
            <a:endParaRPr lang="en-US" dirty="0" smtClean="0"/>
          </a:p>
        </p:txBody>
      </p:sp>
      <p:pic>
        <p:nvPicPr>
          <p:cNvPr id="24579" name="Picture 3" descr="I:\Comm\Graphic Design\OSHIIP\Logo\OSHIIP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3175" y="1435100"/>
            <a:ext cx="4467225"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bwMode="auto">
          <a:xfrm>
            <a:off x="2065338" y="2725738"/>
            <a:ext cx="6019800" cy="1200150"/>
          </a:xfrm>
          <a:prstGeom prst="rect">
            <a:avLst/>
          </a:prstGeom>
          <a:noFill/>
        </p:spPr>
        <p:txBody>
          <a:bodyPr>
            <a:spAutoFit/>
          </a:bodyPr>
          <a:lstStyle/>
          <a:p>
            <a:pPr algn="ctr">
              <a:defRPr/>
            </a:pPr>
            <a:r>
              <a:rPr lang="en-US" sz="3600" dirty="0">
                <a:latin typeface="+mj-lt"/>
                <a:cs typeface="+mn-cs"/>
              </a:rPr>
              <a:t>1-800-686-1578</a:t>
            </a:r>
          </a:p>
          <a:p>
            <a:pPr algn="ctr">
              <a:defRPr/>
            </a:pPr>
            <a:r>
              <a:rPr lang="en-US" dirty="0">
                <a:latin typeface="+mj-lt"/>
                <a:cs typeface="+mn-cs"/>
              </a:rPr>
              <a:t>www.insurance.ohio.gov</a:t>
            </a:r>
          </a:p>
          <a:p>
            <a:pPr>
              <a:defRPr/>
            </a:pPr>
            <a:r>
              <a:rPr lang="en-US" dirty="0">
                <a:latin typeface="+mj-lt"/>
                <a:cs typeface="+mn-cs"/>
              </a:rPr>
              <a:t>     </a:t>
            </a:r>
          </a:p>
        </p:txBody>
      </p:sp>
      <p:grpSp>
        <p:nvGrpSpPr>
          <p:cNvPr id="24581" name="Group 14"/>
          <p:cNvGrpSpPr>
            <a:grpSpLocks/>
          </p:cNvGrpSpPr>
          <p:nvPr/>
        </p:nvGrpSpPr>
        <p:grpSpPr bwMode="auto">
          <a:xfrm>
            <a:off x="1249363" y="4256088"/>
            <a:ext cx="3527425" cy="2484437"/>
            <a:chOff x="1248582" y="3839468"/>
            <a:chExt cx="2818576" cy="2483194"/>
          </a:xfrm>
        </p:grpSpPr>
        <p:pic>
          <p:nvPicPr>
            <p:cNvPr id="24589" name="Picture 4" descr="Medicare.gov – the Official U.S. Government Site for Medicar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0979" y="3839468"/>
              <a:ext cx="2257858" cy="831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bwMode="auto">
            <a:xfrm>
              <a:off x="1248582" y="4753411"/>
              <a:ext cx="2818576" cy="1569251"/>
            </a:xfrm>
            <a:prstGeom prst="rect">
              <a:avLst/>
            </a:prstGeom>
            <a:noFill/>
          </p:spPr>
          <p:txBody>
            <a:bodyPr>
              <a:spAutoFit/>
            </a:bodyPr>
            <a:lstStyle/>
            <a:p>
              <a:pPr algn="ctr">
                <a:defRPr/>
              </a:pPr>
              <a:r>
                <a:rPr lang="en-US" sz="2400" dirty="0">
                  <a:latin typeface="+mj-lt"/>
                  <a:cs typeface="+mn-cs"/>
                </a:rPr>
                <a:t>1-800-MEDICARE</a:t>
              </a:r>
            </a:p>
            <a:p>
              <a:pPr algn="ctr">
                <a:defRPr/>
              </a:pPr>
              <a:r>
                <a:rPr lang="en-US" sz="2400" dirty="0">
                  <a:latin typeface="+mj-lt"/>
                  <a:cs typeface="+mn-cs"/>
                </a:rPr>
                <a:t>www.medicare.gov</a:t>
              </a:r>
            </a:p>
            <a:p>
              <a:pPr algn="ctr">
                <a:defRPr/>
              </a:pPr>
              <a:r>
                <a:rPr lang="en-US" sz="2400" dirty="0">
                  <a:latin typeface="+mj-lt"/>
                  <a:cs typeface="+mn-cs"/>
                </a:rPr>
                <a:t>www.mymedicare.gov</a:t>
              </a:r>
            </a:p>
            <a:p>
              <a:pPr>
                <a:defRPr/>
              </a:pPr>
              <a:r>
                <a:rPr lang="en-US" sz="2400" dirty="0">
                  <a:latin typeface="+mj-lt"/>
                  <a:cs typeface="+mn-cs"/>
                </a:rPr>
                <a:t>     </a:t>
              </a:r>
            </a:p>
          </p:txBody>
        </p:sp>
      </p:grpSp>
      <p:pic>
        <p:nvPicPr>
          <p:cNvPr id="24582" name="Picture 6" descr="Profile Pictur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 y="-38439725"/>
            <a:ext cx="2133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8" descr="Profile Pictur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875" y="-38287325"/>
            <a:ext cx="2133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10" descr="https://sphotos-a.xx.fbcdn.net/hphotos-prn1/163624_10150119270770288_4076569_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25" y="-39354125"/>
            <a:ext cx="480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12" descr="https://sphotos-a.xx.fbcdn.net/hphotos-prn1/163624_10150119270770288_4076569_n.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875" y="-39201725"/>
            <a:ext cx="480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86" name="Group 13"/>
          <p:cNvGrpSpPr>
            <a:grpSpLocks/>
          </p:cNvGrpSpPr>
          <p:nvPr/>
        </p:nvGrpSpPr>
        <p:grpSpPr bwMode="auto">
          <a:xfrm>
            <a:off x="4419600" y="4187825"/>
            <a:ext cx="4548188" cy="2279650"/>
            <a:chOff x="6871241" y="3484186"/>
            <a:chExt cx="5104781" cy="2580682"/>
          </a:xfrm>
        </p:grpSpPr>
        <p:pic>
          <p:nvPicPr>
            <p:cNvPr id="24587"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67270" y="3484186"/>
              <a:ext cx="1710503" cy="1221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6871241" y="4706236"/>
              <a:ext cx="5104781" cy="1358632"/>
            </a:xfrm>
            <a:prstGeom prst="rect">
              <a:avLst/>
            </a:prstGeom>
            <a:noFill/>
          </p:spPr>
          <p:txBody>
            <a:bodyPr>
              <a:spAutoFit/>
            </a:bodyPr>
            <a:lstStyle/>
            <a:p>
              <a:pPr algn="ctr">
                <a:defRPr/>
              </a:pPr>
              <a:r>
                <a:rPr lang="en-US" sz="2400" dirty="0">
                  <a:latin typeface="+mj-lt"/>
                  <a:cs typeface="+mn-cs"/>
                </a:rPr>
                <a:t>1-800-772-1213</a:t>
              </a:r>
            </a:p>
            <a:p>
              <a:pPr algn="ctr">
                <a:defRPr/>
              </a:pPr>
              <a:r>
                <a:rPr lang="en-US" sz="2400" dirty="0">
                  <a:latin typeface="+mj-lt"/>
                  <a:cs typeface="+mn-cs"/>
                </a:rPr>
                <a:t>www.socialsecurity.gov</a:t>
              </a:r>
            </a:p>
            <a:p>
              <a:pPr>
                <a:defRPr/>
              </a:pPr>
              <a:r>
                <a:rPr lang="en-US" sz="2400" dirty="0">
                  <a:latin typeface="+mj-lt"/>
                  <a:cs typeface="+mn-cs"/>
                </a:rPr>
                <a:t>     </a:t>
              </a:r>
            </a:p>
          </p:txBody>
        </p:sp>
      </p:grpSp>
      <p:sp>
        <p:nvSpPr>
          <p:cNvPr id="3" name="Slide Number Placeholder 2"/>
          <p:cNvSpPr>
            <a:spLocks noGrp="1"/>
          </p:cNvSpPr>
          <p:nvPr>
            <p:ph type="sldNum" sz="quarter" idx="12"/>
          </p:nvPr>
        </p:nvSpPr>
        <p:spPr/>
        <p:txBody>
          <a:bodyPr/>
          <a:lstStyle/>
          <a:p>
            <a:pPr>
              <a:defRPr/>
            </a:pPr>
            <a:fld id="{BB1AE8B5-5BED-4962-AC5A-77BD7CD82354}" type="slidenum">
              <a:rPr lang="en-US" smtClean="0"/>
              <a:pPr>
                <a:defRPr/>
              </a:pPr>
              <a:t>17</a:t>
            </a:fld>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4"/>
          <p:cNvSpPr>
            <a:spLocks noChangeArrowheads="1"/>
          </p:cNvSpPr>
          <p:nvPr/>
        </p:nvSpPr>
        <p:spPr bwMode="auto">
          <a:xfrm>
            <a:off x="1676400" y="5410200"/>
            <a:ext cx="1981200" cy="685800"/>
          </a:xfrm>
          <a:prstGeom prst="roundRect">
            <a:avLst>
              <a:gd name="adj" fmla="val 16667"/>
            </a:avLst>
          </a:prstGeom>
          <a:solidFill>
            <a:schemeClr val="tx2">
              <a:alpha val="25098"/>
            </a:schemeClr>
          </a:solidFill>
          <a:ln w="12700">
            <a:solidFill>
              <a:schemeClr val="tx1"/>
            </a:solidFill>
            <a:round/>
            <a:headEnd/>
            <a:tailEnd/>
          </a:ln>
        </p:spPr>
        <p:txBody>
          <a:bodyPr wrap="none" lIns="128588" tIns="65088" rIns="128588" bIns="65088" anchor="ctr"/>
          <a:lstStyle/>
          <a:p>
            <a:pPr algn="ctr">
              <a:defRPr/>
            </a:pPr>
            <a:r>
              <a:rPr lang="en-US" b="1" dirty="0">
                <a:latin typeface="+mn-lt"/>
                <a:cs typeface="+mn-cs"/>
              </a:rPr>
              <a:t> Rx Coverage </a:t>
            </a:r>
          </a:p>
          <a:p>
            <a:pPr algn="ctr">
              <a:defRPr/>
            </a:pPr>
            <a:r>
              <a:rPr lang="en-US" sz="1400" dirty="0">
                <a:latin typeface="+mn-lt"/>
                <a:cs typeface="+mn-cs"/>
              </a:rPr>
              <a:t>Part D or </a:t>
            </a:r>
            <a:r>
              <a:rPr lang="en-US" sz="1400" dirty="0" err="1">
                <a:latin typeface="+mn-lt"/>
                <a:cs typeface="+mn-cs"/>
              </a:rPr>
              <a:t>GHI</a:t>
            </a:r>
            <a:endParaRPr lang="en-US" sz="1400" dirty="0">
              <a:latin typeface="+mn-lt"/>
              <a:cs typeface="+mn-cs"/>
            </a:endParaRPr>
          </a:p>
        </p:txBody>
      </p:sp>
      <p:sp>
        <p:nvSpPr>
          <p:cNvPr id="7171" name="AutoShape 4"/>
          <p:cNvSpPr>
            <a:spLocks noChangeArrowheads="1"/>
          </p:cNvSpPr>
          <p:nvPr/>
        </p:nvSpPr>
        <p:spPr bwMode="auto">
          <a:xfrm>
            <a:off x="1295400" y="2743200"/>
            <a:ext cx="2890838" cy="1066800"/>
          </a:xfrm>
          <a:prstGeom prst="roundRect">
            <a:avLst>
              <a:gd name="adj" fmla="val 16667"/>
            </a:avLst>
          </a:prstGeom>
          <a:solidFill>
            <a:schemeClr val="tx2">
              <a:alpha val="25098"/>
            </a:schemeClr>
          </a:solidFill>
          <a:ln w="12700">
            <a:solidFill>
              <a:schemeClr val="tx1"/>
            </a:solidFill>
            <a:round/>
            <a:headEnd/>
            <a:tailEnd/>
          </a:ln>
        </p:spPr>
        <p:txBody>
          <a:bodyPr wrap="none" lIns="128588" tIns="65088" rIns="128588" bIns="65088" anchor="ctr"/>
          <a:lstStyle/>
          <a:p>
            <a:endParaRPr lang="en-US"/>
          </a:p>
        </p:txBody>
      </p:sp>
      <p:sp>
        <p:nvSpPr>
          <p:cNvPr id="9219" name="Rectangle 2"/>
          <p:cNvSpPr>
            <a:spLocks noGrp="1" noChangeArrowheads="1"/>
          </p:cNvSpPr>
          <p:nvPr>
            <p:ph type="title"/>
          </p:nvPr>
        </p:nvSpPr>
        <p:spPr>
          <a:xfrm>
            <a:off x="914400" y="0"/>
            <a:ext cx="7696200" cy="715963"/>
          </a:xfrm>
        </p:spPr>
        <p:txBody>
          <a:bodyPr>
            <a:normAutofit fontScale="90000"/>
          </a:bodyPr>
          <a:lstStyle/>
          <a:p>
            <a:pPr eaLnBrk="1" hangingPunct="1">
              <a:defRPr/>
            </a:pPr>
            <a:r>
              <a:rPr lang="en-US" dirty="0" smtClean="0">
                <a:latin typeface="+mn-lt"/>
              </a:rPr>
              <a:t>What is Medicare?</a:t>
            </a:r>
          </a:p>
        </p:txBody>
      </p:sp>
      <p:sp>
        <p:nvSpPr>
          <p:cNvPr id="7173" name="Rectangle 3"/>
          <p:cNvSpPr>
            <a:spLocks noGrp="1" noChangeArrowheads="1"/>
          </p:cNvSpPr>
          <p:nvPr>
            <p:ph idx="1"/>
          </p:nvPr>
        </p:nvSpPr>
        <p:spPr>
          <a:xfrm>
            <a:off x="914400" y="609600"/>
            <a:ext cx="8229600" cy="1676400"/>
          </a:xfrm>
        </p:spPr>
        <p:txBody>
          <a:bodyPr/>
          <a:lstStyle/>
          <a:p>
            <a:pPr marL="0" lvl="1" indent="0" eaLnBrk="1" hangingPunct="1">
              <a:lnSpc>
                <a:spcPct val="90000"/>
              </a:lnSpc>
              <a:buFont typeface="Arial" charset="0"/>
              <a:buNone/>
              <a:defRPr/>
            </a:pPr>
            <a:r>
              <a:rPr lang="en-US" sz="2000" dirty="0" smtClean="0">
                <a:cs typeface="Arial" charset="0"/>
              </a:rPr>
              <a:t>Federal health insurance program administered by the Centers for Medicare and Medicaid Services (CMS) for those who are:</a:t>
            </a:r>
          </a:p>
          <a:p>
            <a:pPr marL="457200" lvl="1" indent="-457200" eaLnBrk="1" hangingPunct="1">
              <a:lnSpc>
                <a:spcPct val="90000"/>
              </a:lnSpc>
              <a:buFont typeface="+mj-lt"/>
              <a:buAutoNum type="arabicPeriod"/>
              <a:defRPr/>
            </a:pPr>
            <a:r>
              <a:rPr lang="en-US" sz="1800" dirty="0" smtClean="0">
                <a:cs typeface="Arial" charset="0"/>
              </a:rPr>
              <a:t>65 and older</a:t>
            </a:r>
          </a:p>
          <a:p>
            <a:pPr marL="457200" lvl="1" indent="-457200" eaLnBrk="1" hangingPunct="1">
              <a:lnSpc>
                <a:spcPct val="90000"/>
              </a:lnSpc>
              <a:buFont typeface="+mj-lt"/>
              <a:buAutoNum type="arabicPeriod"/>
              <a:defRPr/>
            </a:pPr>
            <a:r>
              <a:rPr lang="en-US" sz="1800" dirty="0" smtClean="0">
                <a:cs typeface="Arial" charset="0"/>
              </a:rPr>
              <a:t>any age and Disabled</a:t>
            </a:r>
          </a:p>
          <a:p>
            <a:pPr marL="457200" lvl="1" indent="-457200" eaLnBrk="1" hangingPunct="1">
              <a:lnSpc>
                <a:spcPct val="90000"/>
              </a:lnSpc>
              <a:buFont typeface="+mj-lt"/>
              <a:buAutoNum type="arabicPeriod"/>
              <a:defRPr/>
            </a:pPr>
            <a:r>
              <a:rPr lang="en-US" sz="1800" dirty="0" smtClean="0">
                <a:cs typeface="Arial" charset="0"/>
              </a:rPr>
              <a:t>diagnosed with End Stage Renal Disease (ESRD)</a:t>
            </a:r>
          </a:p>
        </p:txBody>
      </p:sp>
      <p:grpSp>
        <p:nvGrpSpPr>
          <p:cNvPr id="7175" name="Group 2"/>
          <p:cNvGrpSpPr>
            <a:grpSpLocks/>
          </p:cNvGrpSpPr>
          <p:nvPr/>
        </p:nvGrpSpPr>
        <p:grpSpPr bwMode="auto">
          <a:xfrm>
            <a:off x="1524000" y="2971800"/>
            <a:ext cx="7162800" cy="2990850"/>
            <a:chOff x="864" y="1700"/>
            <a:chExt cx="4512" cy="2140"/>
          </a:xfrm>
        </p:grpSpPr>
        <p:sp>
          <p:nvSpPr>
            <p:cNvPr id="7178" name="AutoShape 4"/>
            <p:cNvSpPr>
              <a:spLocks noChangeArrowheads="1"/>
            </p:cNvSpPr>
            <p:nvPr/>
          </p:nvSpPr>
          <p:spPr bwMode="auto">
            <a:xfrm>
              <a:off x="864" y="2627"/>
              <a:ext cx="1488" cy="624"/>
            </a:xfrm>
            <a:prstGeom prst="roundRect">
              <a:avLst>
                <a:gd name="adj" fmla="val 16667"/>
              </a:avLst>
            </a:prstGeom>
            <a:solidFill>
              <a:schemeClr val="tx2">
                <a:alpha val="25098"/>
              </a:schemeClr>
            </a:solidFill>
            <a:ln w="12700">
              <a:solidFill>
                <a:schemeClr val="tx1"/>
              </a:solidFill>
              <a:round/>
              <a:headEnd/>
              <a:tailEnd/>
            </a:ln>
          </p:spPr>
          <p:txBody>
            <a:bodyPr wrap="none" lIns="128588" tIns="65088" rIns="128588" bIns="65088" anchor="ctr"/>
            <a:lstStyle/>
            <a:p>
              <a:endParaRPr lang="en-US"/>
            </a:p>
          </p:txBody>
        </p:sp>
        <p:sp>
          <p:nvSpPr>
            <p:cNvPr id="7179" name="Text Box 6"/>
            <p:cNvSpPr txBox="1">
              <a:spLocks noChangeArrowheads="1"/>
            </p:cNvSpPr>
            <p:nvPr/>
          </p:nvSpPr>
          <p:spPr bwMode="auto">
            <a:xfrm>
              <a:off x="864" y="1700"/>
              <a:ext cx="1440" cy="523"/>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b="1" dirty="0">
                  <a:latin typeface="+mn-lt"/>
                  <a:cs typeface="+mn-cs"/>
                </a:rPr>
                <a:t>Original Medicare</a:t>
              </a:r>
            </a:p>
            <a:p>
              <a:pPr algn="ctr">
                <a:spcBef>
                  <a:spcPct val="50000"/>
                </a:spcBef>
                <a:defRPr/>
              </a:pPr>
              <a:r>
                <a:rPr lang="en-US" sz="1400" dirty="0">
                  <a:latin typeface="+mn-lt"/>
                  <a:cs typeface="+mn-cs"/>
                </a:rPr>
                <a:t>Part A and Part B</a:t>
              </a:r>
            </a:p>
          </p:txBody>
        </p:sp>
        <p:sp>
          <p:nvSpPr>
            <p:cNvPr id="7180" name="Text Box 7"/>
            <p:cNvSpPr txBox="1">
              <a:spLocks noChangeArrowheads="1"/>
            </p:cNvSpPr>
            <p:nvPr/>
          </p:nvSpPr>
          <p:spPr bwMode="auto">
            <a:xfrm>
              <a:off x="864" y="2680"/>
              <a:ext cx="1536" cy="819"/>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b="1" dirty="0">
                  <a:latin typeface="+mn-lt"/>
                  <a:cs typeface="+mn-cs"/>
                </a:rPr>
                <a:t>Secondary Insurance</a:t>
              </a:r>
            </a:p>
            <a:p>
              <a:pPr algn="ctr">
                <a:spcBef>
                  <a:spcPct val="50000"/>
                </a:spcBef>
                <a:defRPr/>
              </a:pPr>
              <a:r>
                <a:rPr lang="en-US" sz="1400" dirty="0" err="1">
                  <a:latin typeface="+mn-lt"/>
                  <a:cs typeface="+mn-cs"/>
                </a:rPr>
                <a:t>GHI</a:t>
              </a:r>
              <a:r>
                <a:rPr lang="en-US" sz="1400" dirty="0">
                  <a:latin typeface="+mn-lt"/>
                  <a:cs typeface="+mn-cs"/>
                </a:rPr>
                <a:t>, </a:t>
              </a:r>
              <a:r>
                <a:rPr lang="en-US" sz="1400" dirty="0" err="1">
                  <a:latin typeface="+mn-lt"/>
                  <a:cs typeface="+mn-cs"/>
                </a:rPr>
                <a:t>MedSup</a:t>
              </a:r>
              <a:r>
                <a:rPr lang="en-US" sz="1400" dirty="0">
                  <a:latin typeface="+mn-lt"/>
                  <a:cs typeface="+mn-cs"/>
                </a:rPr>
                <a:t>, or Medicaid</a:t>
              </a:r>
            </a:p>
            <a:p>
              <a:pPr algn="ctr">
                <a:spcBef>
                  <a:spcPct val="50000"/>
                </a:spcBef>
                <a:defRPr/>
              </a:pPr>
              <a:endParaRPr lang="en-US" b="1" dirty="0">
                <a:latin typeface="+mn-lt"/>
                <a:cs typeface="+mn-cs"/>
              </a:endParaRPr>
            </a:p>
          </p:txBody>
        </p:sp>
        <p:sp>
          <p:nvSpPr>
            <p:cNvPr id="7181" name="Text Box 9"/>
            <p:cNvSpPr txBox="1">
              <a:spLocks noChangeArrowheads="1"/>
            </p:cNvSpPr>
            <p:nvPr/>
          </p:nvSpPr>
          <p:spPr bwMode="auto">
            <a:xfrm>
              <a:off x="1440" y="235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a:t>
              </a:r>
            </a:p>
          </p:txBody>
        </p:sp>
        <p:sp>
          <p:nvSpPr>
            <p:cNvPr id="7182" name="Text Box 10"/>
            <p:cNvSpPr txBox="1">
              <a:spLocks noChangeArrowheads="1"/>
            </p:cNvSpPr>
            <p:nvPr/>
          </p:nvSpPr>
          <p:spPr bwMode="auto">
            <a:xfrm>
              <a:off x="1440" y="3227"/>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a:t>
              </a:r>
            </a:p>
          </p:txBody>
        </p:sp>
        <p:sp>
          <p:nvSpPr>
            <p:cNvPr id="7183" name="WordArt 11"/>
            <p:cNvSpPr>
              <a:spLocks noChangeArrowheads="1" noChangeShapeType="1" noTextEdit="1"/>
            </p:cNvSpPr>
            <p:nvPr/>
          </p:nvSpPr>
          <p:spPr bwMode="auto">
            <a:xfrm>
              <a:off x="2544" y="2688"/>
              <a:ext cx="816" cy="432"/>
            </a:xfrm>
            <a:prstGeom prst="rect">
              <a:avLst/>
            </a:prstGeom>
          </p:spPr>
          <p:txBody>
            <a:bodyPr wrap="none" fromWordArt="1">
              <a:prstTxWarp prst="textPlain">
                <a:avLst>
                  <a:gd name="adj" fmla="val 50000"/>
                </a:avLst>
              </a:prstTxWarp>
            </a:bodyPr>
            <a:lstStyle/>
            <a:p>
              <a:pPr algn="ctr"/>
              <a:r>
                <a:rPr lang="en-US" sz="3600" kern="10" normalizeH="1">
                  <a:ln w="9525">
                    <a:solidFill>
                      <a:srgbClr val="000000"/>
                    </a:solidFill>
                    <a:round/>
                    <a:headEnd/>
                    <a:tailEnd/>
                  </a:ln>
                  <a:solidFill>
                    <a:srgbClr val="000000"/>
                  </a:solidFill>
                  <a:latin typeface="+mj-lt"/>
                  <a:ea typeface="+mj-lt"/>
                  <a:cs typeface="+mj-lt"/>
                </a:rPr>
                <a:t>OR</a:t>
              </a:r>
            </a:p>
          </p:txBody>
        </p:sp>
        <p:sp>
          <p:nvSpPr>
            <p:cNvPr id="7184" name="AutoShape 12"/>
            <p:cNvSpPr>
              <a:spLocks noChangeArrowheads="1"/>
            </p:cNvSpPr>
            <p:nvPr/>
          </p:nvSpPr>
          <p:spPr bwMode="auto">
            <a:xfrm>
              <a:off x="3504" y="1728"/>
              <a:ext cx="1872" cy="2112"/>
            </a:xfrm>
            <a:prstGeom prst="hexagon">
              <a:avLst>
                <a:gd name="adj" fmla="val 25000"/>
                <a:gd name="vf" fmla="val 115470"/>
              </a:avLst>
            </a:prstGeom>
            <a:solidFill>
              <a:schemeClr val="tx2">
                <a:alpha val="25098"/>
              </a:schemeClr>
            </a:solidFill>
            <a:ln w="12700">
              <a:solidFill>
                <a:schemeClr val="tx1"/>
              </a:solidFill>
              <a:miter lim="800000"/>
              <a:headEnd/>
              <a:tailEnd/>
            </a:ln>
          </p:spPr>
          <p:txBody>
            <a:bodyPr wrap="none" lIns="128588" tIns="65088" rIns="128588" bIns="65088" anchor="ctr"/>
            <a:lstStyle/>
            <a:p>
              <a:endParaRPr lang="en-US"/>
            </a:p>
          </p:txBody>
        </p:sp>
        <p:sp>
          <p:nvSpPr>
            <p:cNvPr id="7185" name="Text Box 13"/>
            <p:cNvSpPr txBox="1">
              <a:spLocks noChangeArrowheads="1"/>
            </p:cNvSpPr>
            <p:nvPr/>
          </p:nvSpPr>
          <p:spPr bwMode="auto">
            <a:xfrm>
              <a:off x="3744" y="1971"/>
              <a:ext cx="1392" cy="1747"/>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sz="2400" b="1" dirty="0">
                  <a:latin typeface="+mn-lt"/>
                  <a:cs typeface="+mn-cs"/>
                </a:rPr>
                <a:t>Medicare</a:t>
              </a:r>
            </a:p>
            <a:p>
              <a:pPr algn="ctr">
                <a:spcBef>
                  <a:spcPct val="50000"/>
                </a:spcBef>
                <a:defRPr/>
              </a:pPr>
              <a:r>
                <a:rPr lang="en-US" sz="2400" b="1" dirty="0">
                  <a:latin typeface="+mn-lt"/>
                  <a:cs typeface="+mn-cs"/>
                </a:rPr>
                <a:t>Advantage</a:t>
              </a:r>
            </a:p>
            <a:p>
              <a:pPr algn="ctr">
                <a:spcBef>
                  <a:spcPct val="50000"/>
                </a:spcBef>
                <a:defRPr/>
              </a:pPr>
              <a:r>
                <a:rPr lang="en-US" b="1" dirty="0">
                  <a:latin typeface="+mn-lt"/>
                  <a:cs typeface="+mn-cs"/>
                </a:rPr>
                <a:t>(Part C)</a:t>
              </a:r>
            </a:p>
            <a:p>
              <a:pPr algn="ctr">
                <a:spcBef>
                  <a:spcPct val="50000"/>
                </a:spcBef>
                <a:defRPr/>
              </a:pPr>
              <a:r>
                <a:rPr lang="en-US" sz="1400" dirty="0">
                  <a:latin typeface="+mn-lt"/>
                  <a:cs typeface="+mn-cs"/>
                </a:rPr>
                <a:t>1. Hospitalization,</a:t>
              </a:r>
            </a:p>
            <a:p>
              <a:pPr algn="ctr">
                <a:spcBef>
                  <a:spcPct val="50000"/>
                </a:spcBef>
                <a:defRPr/>
              </a:pPr>
              <a:r>
                <a:rPr lang="en-US" sz="1400" dirty="0">
                  <a:latin typeface="+mn-lt"/>
                  <a:cs typeface="+mn-cs"/>
                </a:rPr>
                <a:t>2. Medical </a:t>
              </a:r>
            </a:p>
            <a:p>
              <a:pPr algn="ctr">
                <a:spcBef>
                  <a:spcPct val="50000"/>
                </a:spcBef>
                <a:defRPr/>
              </a:pPr>
              <a:r>
                <a:rPr lang="en-US" sz="1400" dirty="0">
                  <a:latin typeface="+mn-lt"/>
                  <a:cs typeface="+mn-cs"/>
                </a:rPr>
                <a:t>3. Rx (MA-PD)</a:t>
              </a:r>
            </a:p>
          </p:txBody>
        </p:sp>
      </p:grpSp>
      <p:sp>
        <p:nvSpPr>
          <p:cNvPr id="7176" name="TextBox 16"/>
          <p:cNvSpPr txBox="1">
            <a:spLocks noChangeArrowheads="1"/>
          </p:cNvSpPr>
          <p:nvPr/>
        </p:nvSpPr>
        <p:spPr bwMode="auto">
          <a:xfrm>
            <a:off x="1600200" y="2209800"/>
            <a:ext cx="2133600" cy="369888"/>
          </a:xfrm>
          <a:prstGeom prst="rect">
            <a:avLst/>
          </a:prstGeom>
          <a:noFill/>
          <a:ln w="9525">
            <a:noFill/>
            <a:miter lim="800000"/>
            <a:headEnd/>
            <a:tailEnd/>
          </a:ln>
        </p:spPr>
        <p:txBody>
          <a:bodyPr>
            <a:spAutoFit/>
          </a:bodyPr>
          <a:lstStyle/>
          <a:p>
            <a:pPr algn="ctr">
              <a:defRPr/>
            </a:pPr>
            <a:r>
              <a:rPr lang="en-US" b="1" dirty="0">
                <a:latin typeface="+mn-lt"/>
                <a:cs typeface="+mn-cs"/>
              </a:rPr>
              <a:t>Option 1</a:t>
            </a:r>
          </a:p>
        </p:txBody>
      </p:sp>
      <p:sp>
        <p:nvSpPr>
          <p:cNvPr id="7177" name="TextBox 17"/>
          <p:cNvSpPr txBox="1">
            <a:spLocks noChangeArrowheads="1"/>
          </p:cNvSpPr>
          <p:nvPr/>
        </p:nvSpPr>
        <p:spPr bwMode="auto">
          <a:xfrm>
            <a:off x="6172200" y="2286000"/>
            <a:ext cx="2133600" cy="369888"/>
          </a:xfrm>
          <a:prstGeom prst="rect">
            <a:avLst/>
          </a:prstGeom>
          <a:noFill/>
          <a:ln w="9525">
            <a:noFill/>
            <a:miter lim="800000"/>
            <a:headEnd/>
            <a:tailEnd/>
          </a:ln>
        </p:spPr>
        <p:txBody>
          <a:bodyPr>
            <a:spAutoFit/>
          </a:bodyPr>
          <a:lstStyle/>
          <a:p>
            <a:pPr algn="ctr">
              <a:defRPr/>
            </a:pPr>
            <a:r>
              <a:rPr lang="en-US" b="1" dirty="0">
                <a:latin typeface="+mn-lt"/>
                <a:cs typeface="+mn-cs"/>
              </a:rPr>
              <a:t>Option 2</a:t>
            </a:r>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2</a:t>
            </a:fld>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990600" y="152400"/>
            <a:ext cx="7696200" cy="715963"/>
          </a:xfrm>
        </p:spPr>
        <p:txBody>
          <a:bodyPr/>
          <a:lstStyle/>
          <a:p>
            <a:pPr eaLnBrk="1" hangingPunct="1">
              <a:defRPr/>
            </a:pPr>
            <a:r>
              <a:rPr lang="en-US" dirty="0" smtClean="0">
                <a:latin typeface="+mn-lt"/>
              </a:rPr>
              <a:t>Applying for Medicare</a:t>
            </a:r>
          </a:p>
        </p:txBody>
      </p:sp>
      <p:sp>
        <p:nvSpPr>
          <p:cNvPr id="8197" name="Rectangle 7"/>
          <p:cNvSpPr>
            <a:spLocks noGrp="1" noChangeArrowheads="1"/>
          </p:cNvSpPr>
          <p:nvPr>
            <p:ph type="body" idx="1"/>
          </p:nvPr>
        </p:nvSpPr>
        <p:spPr>
          <a:xfrm>
            <a:off x="990600" y="1066800"/>
            <a:ext cx="7696200" cy="4038600"/>
          </a:xfrm>
        </p:spPr>
        <p:txBody>
          <a:bodyPr/>
          <a:lstStyle/>
          <a:p>
            <a:pPr eaLnBrk="1" hangingPunct="1">
              <a:defRPr/>
            </a:pPr>
            <a:r>
              <a:rPr lang="en-US" sz="2400" dirty="0" smtClean="0"/>
              <a:t>Enrollment automatic if you get Social Security benefits or Railroad Retirement benefits prior to Medicare eligibility</a:t>
            </a:r>
          </a:p>
          <a:p>
            <a:pPr marL="0" indent="0" eaLnBrk="1" hangingPunct="1">
              <a:buFont typeface="Arial" charset="0"/>
              <a:buNone/>
              <a:defRPr/>
            </a:pPr>
            <a:endParaRPr lang="en-US" sz="1600" dirty="0" smtClean="0"/>
          </a:p>
          <a:p>
            <a:pPr eaLnBrk="1" hangingPunct="1">
              <a:defRPr/>
            </a:pPr>
            <a:r>
              <a:rPr lang="en-US" sz="2400" dirty="0" smtClean="0"/>
              <a:t>All others must apply with Social Security (or Railroad Retirement) during their      </a:t>
            </a:r>
          </a:p>
          <a:p>
            <a:pPr eaLnBrk="1" hangingPunct="1">
              <a:buFont typeface="Arial" charset="0"/>
              <a:buNone/>
              <a:defRPr/>
            </a:pPr>
            <a:r>
              <a:rPr lang="en-US" sz="2400" dirty="0" smtClean="0"/>
              <a:t>           </a:t>
            </a:r>
            <a:r>
              <a:rPr lang="en-US" sz="2400" b="1" dirty="0" smtClean="0"/>
              <a:t>7 month Initial Enrollment Period (IEP)</a:t>
            </a:r>
          </a:p>
          <a:p>
            <a:pPr marL="973138" lvl="1" indent="280988" eaLnBrk="1" hangingPunct="1">
              <a:defRPr/>
            </a:pPr>
            <a:r>
              <a:rPr lang="en-US" sz="2000" dirty="0" smtClean="0"/>
              <a:t>3 months before your 65</a:t>
            </a:r>
            <a:r>
              <a:rPr lang="en-US" sz="2000" baseline="30000" dirty="0" smtClean="0"/>
              <a:t>th</a:t>
            </a:r>
            <a:r>
              <a:rPr lang="en-US" sz="2000" dirty="0" smtClean="0"/>
              <a:t> birthday</a:t>
            </a:r>
          </a:p>
          <a:p>
            <a:pPr marL="973138" lvl="1" indent="280988" eaLnBrk="1" hangingPunct="1">
              <a:defRPr/>
            </a:pPr>
            <a:r>
              <a:rPr lang="en-US" sz="2000" dirty="0" smtClean="0"/>
              <a:t>Month of your 65</a:t>
            </a:r>
            <a:r>
              <a:rPr lang="en-US" sz="2000" baseline="30000" dirty="0" smtClean="0"/>
              <a:t>th</a:t>
            </a:r>
            <a:r>
              <a:rPr lang="en-US" sz="2000" dirty="0" smtClean="0"/>
              <a:t> birthday</a:t>
            </a:r>
          </a:p>
          <a:p>
            <a:pPr marL="973138" lvl="1" indent="280988" eaLnBrk="1" hangingPunct="1">
              <a:defRPr/>
            </a:pPr>
            <a:r>
              <a:rPr lang="en-US" sz="2000" dirty="0" smtClean="0"/>
              <a:t>3 months after your 65</a:t>
            </a:r>
            <a:r>
              <a:rPr lang="en-US" sz="2000" baseline="30000" dirty="0" smtClean="0"/>
              <a:t>th</a:t>
            </a:r>
            <a:r>
              <a:rPr lang="en-US" sz="2000" dirty="0" smtClean="0"/>
              <a:t> birthday</a:t>
            </a:r>
          </a:p>
          <a:p>
            <a:pPr marL="457200" lvl="1" indent="0" eaLnBrk="1" hangingPunct="1">
              <a:buFont typeface="Arial" charset="0"/>
              <a:buNone/>
              <a:defRPr/>
            </a:pPr>
            <a:endParaRPr lang="en-US" sz="1600" dirty="0" smtClean="0"/>
          </a:p>
          <a:p>
            <a:pPr eaLnBrk="1" hangingPunct="1">
              <a:defRPr/>
            </a:pPr>
            <a:r>
              <a:rPr lang="en-US" sz="2400" dirty="0" smtClean="0"/>
              <a:t>If you are covered under your (or your spouse’s) </a:t>
            </a:r>
            <a:r>
              <a:rPr lang="en-US" sz="2400" b="1" u="sng" dirty="0" smtClean="0"/>
              <a:t>current</a:t>
            </a:r>
            <a:r>
              <a:rPr lang="en-US" sz="2400" dirty="0" smtClean="0"/>
              <a:t> employer group health plan, you may delay enrollment into Medicare Part B without penalty. </a:t>
            </a:r>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3</a:t>
            </a:fld>
            <a:endParaRPr lang="en-US"/>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8"/>
          <p:cNvSpPr>
            <a:spLocks noGrp="1"/>
          </p:cNvSpPr>
          <p:nvPr>
            <p:ph sz="half" idx="1"/>
          </p:nvPr>
        </p:nvSpPr>
        <p:spPr>
          <a:xfrm>
            <a:off x="990600" y="2286000"/>
            <a:ext cx="4038600" cy="4114800"/>
          </a:xfrm>
        </p:spPr>
        <p:txBody>
          <a:bodyPr/>
          <a:lstStyle/>
          <a:p>
            <a:pPr algn="ctr" eaLnBrk="1" hangingPunct="1">
              <a:buFont typeface="Arial" charset="0"/>
              <a:buNone/>
            </a:pPr>
            <a:r>
              <a:rPr lang="en-US" b="1" dirty="0" smtClean="0">
                <a:cs typeface="Arial" charset="0"/>
              </a:rPr>
              <a:t>Part A- Hospital</a:t>
            </a:r>
          </a:p>
          <a:p>
            <a:pPr algn="ctr" eaLnBrk="1" hangingPunct="1">
              <a:buFont typeface="Arial" charset="0"/>
              <a:buNone/>
            </a:pPr>
            <a:endParaRPr lang="en-US" sz="800" b="1" dirty="0" smtClean="0">
              <a:cs typeface="Arial" charset="0"/>
            </a:endParaRPr>
          </a:p>
          <a:p>
            <a:pPr eaLnBrk="1" hangingPunct="1"/>
            <a:r>
              <a:rPr lang="en-US" sz="2400" dirty="0" smtClean="0">
                <a:cs typeface="Arial" charset="0"/>
              </a:rPr>
              <a:t>Inpatient Hospitalization</a:t>
            </a:r>
          </a:p>
          <a:p>
            <a:pPr eaLnBrk="1" hangingPunct="1"/>
            <a:r>
              <a:rPr lang="en-US" sz="2400" dirty="0" smtClean="0">
                <a:cs typeface="Arial" charset="0"/>
              </a:rPr>
              <a:t>Skilled Nursing Facilities</a:t>
            </a:r>
          </a:p>
          <a:p>
            <a:pPr eaLnBrk="1" hangingPunct="1"/>
            <a:r>
              <a:rPr lang="en-US" sz="2400" dirty="0" smtClean="0">
                <a:cs typeface="Arial" charset="0"/>
              </a:rPr>
              <a:t>Home Health Care</a:t>
            </a:r>
          </a:p>
          <a:p>
            <a:pPr eaLnBrk="1" hangingPunct="1"/>
            <a:r>
              <a:rPr lang="en-US" sz="2400" dirty="0" smtClean="0">
                <a:cs typeface="Arial" charset="0"/>
              </a:rPr>
              <a:t>Hospice</a:t>
            </a:r>
          </a:p>
          <a:p>
            <a:pPr eaLnBrk="1" hangingPunct="1"/>
            <a:endParaRPr lang="en-US" dirty="0" smtClean="0">
              <a:cs typeface="Arial" charset="0"/>
            </a:endParaRPr>
          </a:p>
        </p:txBody>
      </p:sp>
      <p:sp>
        <p:nvSpPr>
          <p:cNvPr id="8195" name="Content Placeholder 9"/>
          <p:cNvSpPr>
            <a:spLocks noGrp="1"/>
          </p:cNvSpPr>
          <p:nvPr>
            <p:ph sz="half" idx="2"/>
          </p:nvPr>
        </p:nvSpPr>
        <p:spPr>
          <a:xfrm>
            <a:off x="5100637" y="2286000"/>
            <a:ext cx="4043363" cy="3200400"/>
          </a:xfrm>
        </p:spPr>
        <p:txBody>
          <a:bodyPr/>
          <a:lstStyle/>
          <a:p>
            <a:pPr algn="ctr" eaLnBrk="1" hangingPunct="1">
              <a:buFont typeface="Arial" charset="0"/>
              <a:buNone/>
            </a:pPr>
            <a:r>
              <a:rPr lang="en-US" b="1" dirty="0" smtClean="0">
                <a:cs typeface="Arial" charset="0"/>
              </a:rPr>
              <a:t>Part B- Medical</a:t>
            </a:r>
          </a:p>
          <a:p>
            <a:pPr algn="ctr" eaLnBrk="1" hangingPunct="1">
              <a:buFont typeface="Arial" charset="0"/>
              <a:buNone/>
            </a:pPr>
            <a:endParaRPr lang="en-US" sz="800" b="1" dirty="0" smtClean="0">
              <a:cs typeface="Arial" charset="0"/>
            </a:endParaRPr>
          </a:p>
          <a:p>
            <a:pPr eaLnBrk="1" hangingPunct="1"/>
            <a:r>
              <a:rPr lang="en-US" sz="2400" dirty="0">
                <a:cs typeface="Arial" charset="0"/>
              </a:rPr>
              <a:t>Outpatient services</a:t>
            </a:r>
          </a:p>
          <a:p>
            <a:pPr eaLnBrk="1" hangingPunct="1"/>
            <a:r>
              <a:rPr lang="en-US" sz="2400" dirty="0" smtClean="0">
                <a:cs typeface="Arial" charset="0"/>
              </a:rPr>
              <a:t>Doctors/Providers</a:t>
            </a:r>
          </a:p>
          <a:p>
            <a:pPr eaLnBrk="1" hangingPunct="1"/>
            <a:r>
              <a:rPr lang="en-US" sz="2400" dirty="0" smtClean="0">
                <a:cs typeface="Arial" charset="0"/>
              </a:rPr>
              <a:t>Preventive Benefits</a:t>
            </a:r>
          </a:p>
          <a:p>
            <a:pPr eaLnBrk="1" hangingPunct="1"/>
            <a:r>
              <a:rPr lang="en-US" sz="2400" dirty="0" smtClean="0">
                <a:cs typeface="Arial" charset="0"/>
              </a:rPr>
              <a:t>Durable Medical Equipment</a:t>
            </a:r>
          </a:p>
          <a:p>
            <a:pPr eaLnBrk="1" hangingPunct="1">
              <a:buFont typeface="Arial" charset="0"/>
              <a:buNone/>
            </a:pPr>
            <a:endParaRPr lang="en-US" sz="2400" dirty="0" smtClean="0"/>
          </a:p>
        </p:txBody>
      </p:sp>
      <p:sp>
        <p:nvSpPr>
          <p:cNvPr id="1030" name="Text Box 5"/>
          <p:cNvSpPr txBox="1">
            <a:spLocks noChangeArrowheads="1"/>
          </p:cNvSpPr>
          <p:nvPr/>
        </p:nvSpPr>
        <p:spPr bwMode="auto">
          <a:xfrm>
            <a:off x="990600" y="4741652"/>
            <a:ext cx="8005763" cy="2024273"/>
          </a:xfrm>
          <a:prstGeom prst="rect">
            <a:avLst/>
          </a:prstGeom>
          <a:noFill/>
          <a:ln w="12700">
            <a:noFill/>
            <a:miter lim="800000"/>
            <a:headEnd/>
            <a:tailEnd/>
          </a:ln>
        </p:spPr>
        <p:txBody>
          <a:bodyPr wrap="square" lIns="128588" tIns="65088" rIns="128588" bIns="65088">
            <a:spAutoFit/>
          </a:bodyPr>
          <a:lstStyle/>
          <a:p>
            <a:pPr marL="285750" indent="-285750">
              <a:spcBef>
                <a:spcPts val="600"/>
              </a:spcBef>
              <a:buFont typeface="Wingdings" pitchFamily="2" charset="2"/>
              <a:buChar char="v"/>
              <a:defRPr/>
            </a:pPr>
            <a:r>
              <a:rPr lang="en-US" dirty="0">
                <a:latin typeface="+mn-lt"/>
                <a:cs typeface="+mn-cs"/>
              </a:rPr>
              <a:t>Medicare was never intended to pay 100% of health care costs</a:t>
            </a:r>
          </a:p>
          <a:p>
            <a:pPr marL="285750" indent="-285750">
              <a:spcBef>
                <a:spcPts val="600"/>
              </a:spcBef>
              <a:buFont typeface="Wingdings" pitchFamily="2" charset="2"/>
              <a:buChar char="v"/>
              <a:defRPr/>
            </a:pPr>
            <a:r>
              <a:rPr lang="en-US" dirty="0">
                <a:latin typeface="+mn-lt"/>
                <a:cs typeface="+mn-cs"/>
              </a:rPr>
              <a:t>Medicare does not  cover non-medically necessary services or care outside the USA in most </a:t>
            </a:r>
            <a:r>
              <a:rPr lang="en-US" dirty="0" smtClean="0">
                <a:latin typeface="+mn-lt"/>
                <a:cs typeface="+mn-cs"/>
              </a:rPr>
              <a:t>cases</a:t>
            </a:r>
          </a:p>
          <a:p>
            <a:pPr marL="285750" indent="-285750">
              <a:spcBef>
                <a:spcPts val="600"/>
              </a:spcBef>
              <a:buFont typeface="Wingdings" pitchFamily="2" charset="2"/>
              <a:buChar char="v"/>
              <a:defRPr/>
            </a:pPr>
            <a:r>
              <a:rPr lang="en-US" dirty="0">
                <a:latin typeface="+mn-lt"/>
              </a:rPr>
              <a:t>Durable Medical Equipment, Prosthetics, Orthotics and Supplies (DMEPOS) must be obtained from a contracted supplier </a:t>
            </a:r>
          </a:p>
          <a:p>
            <a:pPr marL="285750" indent="-285750">
              <a:spcBef>
                <a:spcPts val="600"/>
              </a:spcBef>
              <a:buFont typeface="Wingdings" pitchFamily="2" charset="2"/>
              <a:buChar char="v"/>
              <a:defRPr/>
            </a:pPr>
            <a:endParaRPr lang="en-US" dirty="0">
              <a:latin typeface="+mn-lt"/>
              <a:cs typeface="+mn-cs"/>
            </a:endParaRPr>
          </a:p>
        </p:txBody>
      </p:sp>
      <p:graphicFrame>
        <p:nvGraphicFramePr>
          <p:cNvPr id="8198" name="Object 3" descr="Graphic of Medicare Card"/>
          <p:cNvGraphicFramePr>
            <a:graphicFrameLocks noChangeAspect="1"/>
          </p:cNvGraphicFramePr>
          <p:nvPr/>
        </p:nvGraphicFramePr>
        <p:xfrm>
          <a:off x="3200400" y="7938"/>
          <a:ext cx="3124200" cy="2206625"/>
        </p:xfrm>
        <a:graphic>
          <a:graphicData uri="http://schemas.openxmlformats.org/presentationml/2006/ole">
            <mc:AlternateContent xmlns:mc="http://schemas.openxmlformats.org/markup-compatibility/2006">
              <mc:Choice xmlns:v="urn:schemas-microsoft-com:vml" Requires="v">
                <p:oleObj spid="_x0000_s8274" name="Bitmap Image" r:id="rId4" imgW="3962953" imgH="2838846" progId="Paint.Picture">
                  <p:embed/>
                </p:oleObj>
              </mc:Choice>
              <mc:Fallback>
                <p:oleObj name="Bitmap Image" r:id="rId4" imgW="3962953" imgH="2838846" progId="Paint.Picture">
                  <p:embed/>
                  <p:pic>
                    <p:nvPicPr>
                      <p:cNvPr id="0" name="Object 3" descr="Graphic of Medicare Ca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7938"/>
                        <a:ext cx="3124200" cy="2206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AF337EE6-6100-424F-990D-2CCA8471028E}" type="slidenum">
              <a:rPr lang="en-US" smtClean="0"/>
              <a:pPr>
                <a:defRPr/>
              </a:pPr>
              <a:t>4</a:t>
            </a:fld>
            <a:endParaRPr lang="en-US"/>
          </a:p>
        </p:txBody>
      </p:sp>
    </p:spTree>
    <p:custDataLst>
      <p:tags r:id="rId2"/>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defRPr/>
            </a:pPr>
            <a:r>
              <a:rPr lang="en-US" smtClean="0">
                <a:latin typeface="+mn-lt"/>
              </a:rPr>
              <a:t>Medicare Preventive Benefits</a:t>
            </a:r>
          </a:p>
        </p:txBody>
      </p:sp>
      <p:sp>
        <p:nvSpPr>
          <p:cNvPr id="4" name="Content Placeholder 3"/>
          <p:cNvSpPr>
            <a:spLocks noGrp="1"/>
          </p:cNvSpPr>
          <p:nvPr>
            <p:ph idx="1"/>
          </p:nvPr>
        </p:nvSpPr>
        <p:spPr/>
        <p:txBody>
          <a:bodyPr>
            <a:normAutofit lnSpcReduction="10000"/>
          </a:bodyPr>
          <a:lstStyle/>
          <a:p>
            <a:r>
              <a:rPr lang="en-US" dirty="0" smtClean="0"/>
              <a:t>Screening tests and procedures</a:t>
            </a:r>
          </a:p>
          <a:p>
            <a:r>
              <a:rPr lang="en-US" dirty="0" smtClean="0"/>
              <a:t>No out-of-pocket costs for most preventive benefits</a:t>
            </a:r>
          </a:p>
          <a:p>
            <a:r>
              <a:rPr lang="en-US" dirty="0" smtClean="0"/>
              <a:t>Examples:</a:t>
            </a:r>
          </a:p>
          <a:p>
            <a:pPr lvl="1"/>
            <a:r>
              <a:rPr lang="en-US" dirty="0" smtClean="0"/>
              <a:t>Flu, Pneumonia, Hepatitis B Vaccine</a:t>
            </a:r>
          </a:p>
          <a:p>
            <a:pPr lvl="1"/>
            <a:r>
              <a:rPr lang="en-US" dirty="0" smtClean="0"/>
              <a:t>Welcome to Medicare Physical &amp; Annual Wellness Checks</a:t>
            </a:r>
          </a:p>
          <a:p>
            <a:pPr lvl="1"/>
            <a:r>
              <a:rPr lang="en-US" dirty="0" smtClean="0"/>
              <a:t>Diabetic testing supplies</a:t>
            </a:r>
          </a:p>
          <a:p>
            <a:pPr marL="457200" lvl="1" indent="0">
              <a:buNone/>
            </a:pPr>
            <a:endParaRPr lang="en-US" sz="1800" dirty="0" smtClean="0"/>
          </a:p>
          <a:p>
            <a:r>
              <a:rPr lang="en-US" sz="2400" dirty="0" smtClean="0"/>
              <a:t>Complete list at </a:t>
            </a:r>
            <a:r>
              <a:rPr lang="en-US" sz="2400" dirty="0" smtClean="0">
                <a:hlinkClick r:id="rId3"/>
              </a:rPr>
              <a:t>www.medicare.gov</a:t>
            </a:r>
            <a:r>
              <a:rPr lang="en-US" sz="2400" dirty="0" smtClean="0"/>
              <a:t> or your yearly Medicare </a:t>
            </a:r>
            <a:r>
              <a:rPr lang="en-US" sz="2400" dirty="0"/>
              <a:t>&amp; You </a:t>
            </a:r>
            <a:r>
              <a:rPr lang="en-US" sz="2400" dirty="0" smtClean="0"/>
              <a:t>Handbook</a:t>
            </a:r>
          </a:p>
        </p:txBody>
      </p:sp>
      <p:sp>
        <p:nvSpPr>
          <p:cNvPr id="2" name="Slide Number Placeholder 1"/>
          <p:cNvSpPr>
            <a:spLocks noGrp="1"/>
          </p:cNvSpPr>
          <p:nvPr>
            <p:ph type="sldNum" sz="quarter" idx="12"/>
          </p:nvPr>
        </p:nvSpPr>
        <p:spPr/>
        <p:txBody>
          <a:bodyPr/>
          <a:lstStyle/>
          <a:p>
            <a:pPr>
              <a:defRPr/>
            </a:pPr>
            <a:fld id="{B8C85C1D-90E5-4E39-B185-7971D9337CC5}"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990600" y="46038"/>
            <a:ext cx="7696200" cy="715962"/>
          </a:xfrm>
        </p:spPr>
        <p:txBody>
          <a:bodyPr>
            <a:normAutofit fontScale="90000"/>
          </a:bodyPr>
          <a:lstStyle/>
          <a:p>
            <a:pPr eaLnBrk="1" hangingPunct="1">
              <a:defRPr/>
            </a:pPr>
            <a:r>
              <a:rPr lang="en-US" dirty="0" smtClean="0">
                <a:latin typeface="+mn-lt"/>
              </a:rPr>
              <a:t>2016 Medicare Amounts</a:t>
            </a:r>
            <a:endParaRPr lang="en-US" dirty="0" smtClean="0">
              <a:solidFill>
                <a:schemeClr val="accent2">
                  <a:lumMod val="75000"/>
                </a:schemeClr>
              </a:solidFill>
              <a:latin typeface="+mn-lt"/>
            </a:endParaRPr>
          </a:p>
        </p:txBody>
      </p:sp>
      <p:sp>
        <p:nvSpPr>
          <p:cNvPr id="2" name="Rectangle 3"/>
          <p:cNvSpPr>
            <a:spLocks noGrp="1" noChangeArrowheads="1"/>
          </p:cNvSpPr>
          <p:nvPr>
            <p:ph idx="1"/>
          </p:nvPr>
        </p:nvSpPr>
        <p:spPr>
          <a:xfrm>
            <a:off x="914400" y="838200"/>
            <a:ext cx="3810000" cy="4419600"/>
          </a:xfrm>
        </p:spPr>
        <p:txBody>
          <a:bodyPr/>
          <a:lstStyle/>
          <a:p>
            <a:pPr marL="401638" indent="-401638" eaLnBrk="1" hangingPunct="1">
              <a:lnSpc>
                <a:spcPct val="90000"/>
              </a:lnSpc>
              <a:buFontTx/>
              <a:buNone/>
            </a:pPr>
            <a:r>
              <a:rPr lang="en-US" sz="2800" b="1" dirty="0" smtClean="0">
                <a:cs typeface="Arial" charset="0"/>
              </a:rPr>
              <a:t>Part A</a:t>
            </a:r>
          </a:p>
          <a:p>
            <a:pPr marL="401638" indent="-401638" eaLnBrk="1" hangingPunct="1">
              <a:lnSpc>
                <a:spcPct val="90000"/>
              </a:lnSpc>
              <a:buFontTx/>
              <a:buNone/>
            </a:pPr>
            <a:endParaRPr lang="en-US" sz="800" b="1" dirty="0" smtClean="0">
              <a:cs typeface="Arial" charset="0"/>
            </a:endParaRPr>
          </a:p>
          <a:p>
            <a:pPr marL="401638" indent="-401638" eaLnBrk="1" hangingPunct="1">
              <a:lnSpc>
                <a:spcPct val="90000"/>
              </a:lnSpc>
              <a:spcBef>
                <a:spcPts val="0"/>
              </a:spcBef>
            </a:pPr>
            <a:r>
              <a:rPr lang="en-US" sz="2000" dirty="0" smtClean="0">
                <a:cs typeface="Arial" charset="0"/>
              </a:rPr>
              <a:t>Monthly Premium </a:t>
            </a:r>
          </a:p>
          <a:p>
            <a:pPr marL="0" indent="0" eaLnBrk="1" hangingPunct="1">
              <a:lnSpc>
                <a:spcPct val="90000"/>
              </a:lnSpc>
              <a:spcBef>
                <a:spcPts val="0"/>
              </a:spcBef>
              <a:buNone/>
            </a:pPr>
            <a:r>
              <a:rPr lang="en-US" sz="2000" dirty="0">
                <a:cs typeface="Arial" charset="0"/>
              </a:rPr>
              <a:t> </a:t>
            </a:r>
            <a:r>
              <a:rPr lang="en-US" sz="2000" dirty="0" smtClean="0">
                <a:cs typeface="Arial" charset="0"/>
              </a:rPr>
              <a:t>      40 or more quarters $0</a:t>
            </a:r>
          </a:p>
          <a:p>
            <a:pPr marL="400050" lvl="1" indent="0" eaLnBrk="1" hangingPunct="1">
              <a:lnSpc>
                <a:spcPct val="90000"/>
              </a:lnSpc>
              <a:spcBef>
                <a:spcPts val="0"/>
              </a:spcBef>
              <a:buNone/>
            </a:pPr>
            <a:r>
              <a:rPr lang="en-US" sz="2000" dirty="0" smtClean="0">
                <a:cs typeface="Arial" charset="0"/>
              </a:rPr>
              <a:t>30-39 quarters $224</a:t>
            </a:r>
          </a:p>
          <a:p>
            <a:pPr marL="400050" lvl="1" indent="0" eaLnBrk="1" hangingPunct="1">
              <a:lnSpc>
                <a:spcPct val="90000"/>
              </a:lnSpc>
              <a:spcBef>
                <a:spcPts val="0"/>
              </a:spcBef>
              <a:buNone/>
            </a:pPr>
            <a:r>
              <a:rPr lang="en-US" sz="2000" dirty="0" smtClean="0">
                <a:cs typeface="Arial" charset="0"/>
              </a:rPr>
              <a:t>30 or less quarters $407 </a:t>
            </a:r>
          </a:p>
          <a:p>
            <a:pPr marL="0" indent="0" eaLnBrk="1" hangingPunct="1">
              <a:lnSpc>
                <a:spcPct val="90000"/>
              </a:lnSpc>
              <a:spcBef>
                <a:spcPts val="600"/>
              </a:spcBef>
              <a:buNone/>
            </a:pPr>
            <a:endParaRPr lang="en-US" sz="800" dirty="0" smtClean="0">
              <a:cs typeface="Arial" charset="0"/>
            </a:endParaRPr>
          </a:p>
          <a:p>
            <a:pPr eaLnBrk="1" hangingPunct="1">
              <a:lnSpc>
                <a:spcPct val="90000"/>
              </a:lnSpc>
              <a:spcBef>
                <a:spcPts val="600"/>
              </a:spcBef>
              <a:buFont typeface="Arial" panose="020B0604020202020204" pitchFamily="34" charset="0"/>
              <a:buChar char="•"/>
            </a:pPr>
            <a:r>
              <a:rPr lang="en-US" sz="2000" dirty="0" smtClean="0">
                <a:cs typeface="Arial" charset="0"/>
              </a:rPr>
              <a:t>Hospital Deductible</a:t>
            </a:r>
          </a:p>
          <a:p>
            <a:pPr marL="401638" indent="-401638" eaLnBrk="1" hangingPunct="1">
              <a:lnSpc>
                <a:spcPct val="90000"/>
              </a:lnSpc>
              <a:spcBef>
                <a:spcPts val="600"/>
              </a:spcBef>
              <a:buFontTx/>
              <a:buNone/>
            </a:pPr>
            <a:r>
              <a:rPr lang="en-US" sz="2000" dirty="0" smtClean="0">
                <a:cs typeface="Arial" charset="0"/>
              </a:rPr>
              <a:t>	  $1,288/</a:t>
            </a:r>
            <a:r>
              <a:rPr lang="en-US" sz="1800" dirty="0" smtClean="0">
                <a:cs typeface="Arial" charset="0"/>
              </a:rPr>
              <a:t>Benefit period</a:t>
            </a:r>
          </a:p>
          <a:p>
            <a:pPr marL="401638" indent="-401638" eaLnBrk="1" hangingPunct="1">
              <a:lnSpc>
                <a:spcPct val="90000"/>
              </a:lnSpc>
              <a:spcBef>
                <a:spcPts val="600"/>
              </a:spcBef>
              <a:buFontTx/>
              <a:buNone/>
            </a:pPr>
            <a:endParaRPr lang="en-US" sz="800" dirty="0" smtClean="0">
              <a:cs typeface="Arial" charset="0"/>
            </a:endParaRPr>
          </a:p>
          <a:p>
            <a:pPr marL="401638" indent="-401638" eaLnBrk="1" hangingPunct="1">
              <a:lnSpc>
                <a:spcPct val="90000"/>
              </a:lnSpc>
              <a:spcBef>
                <a:spcPts val="600"/>
              </a:spcBef>
            </a:pPr>
            <a:r>
              <a:rPr lang="en-US" sz="2000" dirty="0" smtClean="0">
                <a:cs typeface="Arial" charset="0"/>
              </a:rPr>
              <a:t>Hospital Copays</a:t>
            </a:r>
          </a:p>
          <a:p>
            <a:pPr marL="401638" indent="-401638" eaLnBrk="1" hangingPunct="1">
              <a:lnSpc>
                <a:spcPct val="90000"/>
              </a:lnSpc>
              <a:spcBef>
                <a:spcPts val="600"/>
              </a:spcBef>
              <a:buFontTx/>
              <a:buNone/>
            </a:pPr>
            <a:r>
              <a:rPr lang="en-US" sz="2000" dirty="0" smtClean="0">
                <a:cs typeface="Arial" charset="0"/>
              </a:rPr>
              <a:t>	  $322/day </a:t>
            </a:r>
            <a:r>
              <a:rPr lang="en-US" sz="1800" dirty="0" smtClean="0">
                <a:cs typeface="Arial" charset="0"/>
              </a:rPr>
              <a:t>(Days 61-90)</a:t>
            </a:r>
          </a:p>
          <a:p>
            <a:pPr marL="401638" indent="-401638" eaLnBrk="1" hangingPunct="1">
              <a:lnSpc>
                <a:spcPct val="90000"/>
              </a:lnSpc>
              <a:spcBef>
                <a:spcPts val="600"/>
              </a:spcBef>
              <a:buFontTx/>
              <a:buNone/>
            </a:pPr>
            <a:r>
              <a:rPr lang="en-US" sz="2000" dirty="0" smtClean="0">
                <a:cs typeface="Arial" charset="0"/>
              </a:rPr>
              <a:t>	  $644/day </a:t>
            </a:r>
            <a:r>
              <a:rPr lang="en-US" sz="1600" dirty="0" smtClean="0">
                <a:cs typeface="Arial" charset="0"/>
              </a:rPr>
              <a:t>(Lifetime Reserve Days)</a:t>
            </a:r>
          </a:p>
          <a:p>
            <a:pPr marL="401638" indent="-401638" eaLnBrk="1" hangingPunct="1">
              <a:lnSpc>
                <a:spcPct val="90000"/>
              </a:lnSpc>
              <a:spcBef>
                <a:spcPts val="600"/>
              </a:spcBef>
              <a:buFontTx/>
              <a:buNone/>
            </a:pPr>
            <a:endParaRPr lang="en-US" sz="1200" dirty="0" smtClean="0">
              <a:cs typeface="Arial" charset="0"/>
            </a:endParaRPr>
          </a:p>
          <a:p>
            <a:pPr marL="401638" indent="-401638" eaLnBrk="1" hangingPunct="1">
              <a:lnSpc>
                <a:spcPct val="90000"/>
              </a:lnSpc>
              <a:spcBef>
                <a:spcPts val="600"/>
              </a:spcBef>
            </a:pPr>
            <a:r>
              <a:rPr lang="en-US" sz="2000" dirty="0" smtClean="0">
                <a:cs typeface="Arial" charset="0"/>
              </a:rPr>
              <a:t>Skilled Nursing Copay</a:t>
            </a:r>
          </a:p>
          <a:p>
            <a:pPr marL="401638" indent="-401638" eaLnBrk="1" hangingPunct="1">
              <a:lnSpc>
                <a:spcPct val="90000"/>
              </a:lnSpc>
              <a:spcBef>
                <a:spcPts val="600"/>
              </a:spcBef>
              <a:buFontTx/>
              <a:buNone/>
            </a:pPr>
            <a:r>
              <a:rPr lang="en-US" sz="2000" dirty="0" smtClean="0">
                <a:cs typeface="Arial" charset="0"/>
              </a:rPr>
              <a:t>	  $161/day, days 21-100</a:t>
            </a:r>
          </a:p>
          <a:p>
            <a:pPr marL="401638" indent="-401638" eaLnBrk="1" hangingPunct="1">
              <a:lnSpc>
                <a:spcPct val="90000"/>
              </a:lnSpc>
              <a:buFontTx/>
              <a:buNone/>
            </a:pPr>
            <a:endParaRPr lang="en-US" sz="1600" b="1" dirty="0" smtClean="0"/>
          </a:p>
          <a:p>
            <a:pPr marL="401638" indent="-401638" eaLnBrk="1" hangingPunct="1">
              <a:lnSpc>
                <a:spcPct val="90000"/>
              </a:lnSpc>
              <a:buFontTx/>
              <a:buNone/>
            </a:pPr>
            <a:endParaRPr lang="en-US" sz="1600" b="1" dirty="0" smtClean="0"/>
          </a:p>
          <a:p>
            <a:pPr marL="401638" indent="-401638" eaLnBrk="1" hangingPunct="1">
              <a:lnSpc>
                <a:spcPct val="90000"/>
              </a:lnSpc>
              <a:buFontTx/>
              <a:buNone/>
            </a:pPr>
            <a:endParaRPr lang="en-US" sz="1600" b="1" dirty="0" smtClean="0"/>
          </a:p>
          <a:p>
            <a:pPr marL="401638" indent="-401638" eaLnBrk="1" hangingPunct="1">
              <a:lnSpc>
                <a:spcPct val="90000"/>
              </a:lnSpc>
              <a:buFontTx/>
              <a:buNone/>
            </a:pPr>
            <a:endParaRPr lang="en-US" sz="1600" b="1" dirty="0" smtClean="0"/>
          </a:p>
          <a:p>
            <a:pPr marL="401638" indent="-401638" eaLnBrk="1" hangingPunct="1">
              <a:lnSpc>
                <a:spcPct val="90000"/>
              </a:lnSpc>
              <a:buFontTx/>
              <a:buNone/>
            </a:pPr>
            <a:endParaRPr lang="en-US" sz="1600" b="1" dirty="0" smtClean="0"/>
          </a:p>
          <a:p>
            <a:pPr marL="401638" indent="-401638" eaLnBrk="1" hangingPunct="1">
              <a:lnSpc>
                <a:spcPct val="90000"/>
              </a:lnSpc>
              <a:buFontTx/>
              <a:buNone/>
            </a:pPr>
            <a:endParaRPr lang="en-US" sz="1600" b="1" dirty="0" smtClean="0"/>
          </a:p>
        </p:txBody>
      </p:sp>
      <p:sp>
        <p:nvSpPr>
          <p:cNvPr id="9221" name="TextBox 4"/>
          <p:cNvSpPr txBox="1">
            <a:spLocks noChangeArrowheads="1"/>
          </p:cNvSpPr>
          <p:nvPr/>
        </p:nvSpPr>
        <p:spPr bwMode="auto">
          <a:xfrm>
            <a:off x="4572000" y="781139"/>
            <a:ext cx="4343400" cy="4108817"/>
          </a:xfrm>
          <a:prstGeom prst="rect">
            <a:avLst/>
          </a:prstGeom>
          <a:noFill/>
          <a:ln w="9525">
            <a:noFill/>
            <a:miter lim="800000"/>
            <a:headEnd/>
            <a:tailEnd/>
          </a:ln>
        </p:spPr>
        <p:txBody>
          <a:bodyPr>
            <a:spAutoFit/>
          </a:bodyPr>
          <a:lstStyle/>
          <a:p>
            <a:pPr>
              <a:defRPr/>
            </a:pPr>
            <a:r>
              <a:rPr lang="en-US" sz="2800" b="1" dirty="0" smtClean="0">
                <a:latin typeface="+mn-lt"/>
                <a:cs typeface="+mn-cs"/>
              </a:rPr>
              <a:t>Part </a:t>
            </a:r>
            <a:r>
              <a:rPr lang="en-US" sz="2800" b="1" dirty="0">
                <a:latin typeface="+mn-lt"/>
                <a:cs typeface="+mn-cs"/>
              </a:rPr>
              <a:t>B </a:t>
            </a:r>
            <a:endParaRPr lang="en-US" sz="2800" b="1" dirty="0" smtClean="0">
              <a:latin typeface="+mn-lt"/>
              <a:cs typeface="+mn-cs"/>
            </a:endParaRPr>
          </a:p>
          <a:p>
            <a:pPr>
              <a:defRPr/>
            </a:pPr>
            <a:endParaRPr lang="en-US" sz="800" b="1" dirty="0" smtClean="0">
              <a:latin typeface="+mn-lt"/>
              <a:cs typeface="+mn-cs"/>
            </a:endParaRPr>
          </a:p>
          <a:p>
            <a:pPr marL="342900" indent="-342900">
              <a:buFont typeface="Arial" panose="020B0604020202020204" pitchFamily="34" charset="0"/>
              <a:buChar char="•"/>
              <a:defRPr/>
            </a:pPr>
            <a:r>
              <a:rPr lang="en-US" sz="2000" dirty="0">
                <a:latin typeface="+mj-lt"/>
              </a:rPr>
              <a:t>Monthly Premium $121.80*</a:t>
            </a:r>
          </a:p>
          <a:p>
            <a:pPr lvl="1">
              <a:spcAft>
                <a:spcPts val="600"/>
              </a:spcAft>
              <a:defRPr/>
            </a:pPr>
            <a:r>
              <a:rPr lang="en-US" sz="2000" dirty="0">
                <a:latin typeface="+mj-lt"/>
              </a:rPr>
              <a:t>(New enrollees in 2016 or those without SSA deduction)</a:t>
            </a:r>
          </a:p>
          <a:p>
            <a:pPr>
              <a:spcAft>
                <a:spcPts val="600"/>
              </a:spcAft>
              <a:defRPr/>
            </a:pPr>
            <a:r>
              <a:rPr lang="en-US" sz="2000" dirty="0">
                <a:latin typeface="+mj-lt"/>
              </a:rPr>
              <a:t>     *Others will pay $104.90</a:t>
            </a:r>
          </a:p>
          <a:p>
            <a:pPr marL="342900" indent="-342900">
              <a:buFont typeface="Arial" panose="020B0604020202020204" pitchFamily="34" charset="0"/>
              <a:buChar char="•"/>
              <a:defRPr/>
            </a:pPr>
            <a:r>
              <a:rPr lang="en-US" sz="2000" dirty="0" smtClean="0">
                <a:latin typeface="+mn-lt"/>
                <a:cs typeface="+mn-cs"/>
              </a:rPr>
              <a:t>Premium may be income based</a:t>
            </a:r>
          </a:p>
          <a:p>
            <a:pPr marL="342900" indent="-342900">
              <a:spcBef>
                <a:spcPts val="600"/>
              </a:spcBef>
              <a:buFont typeface="Arial" pitchFamily="34" charset="0"/>
              <a:buChar char="•"/>
              <a:defRPr/>
            </a:pPr>
            <a:r>
              <a:rPr lang="en-US" sz="2000" dirty="0" smtClean="0">
                <a:latin typeface="+mn-lt"/>
                <a:cs typeface="+mn-cs"/>
              </a:rPr>
              <a:t>Late </a:t>
            </a:r>
            <a:r>
              <a:rPr lang="en-US" sz="2000" dirty="0">
                <a:latin typeface="+mn-lt"/>
                <a:cs typeface="+mn-cs"/>
              </a:rPr>
              <a:t>enrollees may incur a 10% penalty for each year of </a:t>
            </a:r>
            <a:r>
              <a:rPr lang="en-US" sz="2000" dirty="0" smtClean="0">
                <a:latin typeface="+mn-lt"/>
                <a:cs typeface="+mn-cs"/>
              </a:rPr>
              <a:t>delay</a:t>
            </a:r>
            <a:endParaRPr lang="en-US" sz="1200" dirty="0" smtClean="0">
              <a:latin typeface="+mn-lt"/>
              <a:cs typeface="+mn-cs"/>
            </a:endParaRPr>
          </a:p>
          <a:p>
            <a:pPr marL="342900" indent="-342900">
              <a:spcBef>
                <a:spcPts val="600"/>
              </a:spcBef>
              <a:buFont typeface="Arial" pitchFamily="34" charset="0"/>
              <a:buChar char="•"/>
              <a:defRPr/>
            </a:pPr>
            <a:r>
              <a:rPr lang="en-US" sz="2000" dirty="0" smtClean="0">
                <a:latin typeface="+mn-lt"/>
                <a:cs typeface="+mn-cs"/>
              </a:rPr>
              <a:t>Annual </a:t>
            </a:r>
            <a:r>
              <a:rPr lang="en-US" sz="2000" dirty="0">
                <a:latin typeface="+mn-lt"/>
                <a:cs typeface="+mn-cs"/>
              </a:rPr>
              <a:t>Deductible $</a:t>
            </a:r>
            <a:r>
              <a:rPr lang="en-US" sz="2000" dirty="0" smtClean="0">
                <a:latin typeface="+mn-lt"/>
                <a:cs typeface="+mn-cs"/>
              </a:rPr>
              <a:t>166</a:t>
            </a:r>
            <a:endParaRPr lang="en-US" sz="2000" dirty="0">
              <a:latin typeface="+mn-lt"/>
              <a:cs typeface="+mn-cs"/>
            </a:endParaRPr>
          </a:p>
          <a:p>
            <a:pPr marL="342900" indent="-342900">
              <a:spcBef>
                <a:spcPts val="600"/>
              </a:spcBef>
              <a:buFont typeface="Arial" pitchFamily="34" charset="0"/>
              <a:buChar char="•"/>
              <a:defRPr/>
            </a:pPr>
            <a:r>
              <a:rPr lang="en-US" sz="2000" dirty="0">
                <a:latin typeface="+mn-lt"/>
                <a:cs typeface="+mn-cs"/>
              </a:rPr>
              <a:t>Copayments generally 20% of Medicare Approved </a:t>
            </a:r>
            <a:r>
              <a:rPr lang="en-US" sz="2000" dirty="0" smtClean="0">
                <a:latin typeface="+mn-lt"/>
                <a:cs typeface="+mn-cs"/>
              </a:rPr>
              <a:t>Amount</a:t>
            </a:r>
            <a:endParaRPr lang="en-US" sz="2000" dirty="0">
              <a:latin typeface="+mn-lt"/>
              <a:cs typeface="+mn-cs"/>
            </a:endParaRPr>
          </a:p>
        </p:txBody>
      </p:sp>
      <p:sp>
        <p:nvSpPr>
          <p:cNvPr id="9222" name="TextBox 5"/>
          <p:cNvSpPr txBox="1">
            <a:spLocks noChangeArrowheads="1"/>
          </p:cNvSpPr>
          <p:nvPr/>
        </p:nvSpPr>
        <p:spPr bwMode="auto">
          <a:xfrm>
            <a:off x="1524000" y="5720715"/>
            <a:ext cx="6781800" cy="984885"/>
          </a:xfrm>
          <a:prstGeom prst="rect">
            <a:avLst/>
          </a:prstGeom>
          <a:noFill/>
          <a:ln w="9525">
            <a:noFill/>
            <a:miter lim="800000"/>
            <a:headEnd/>
            <a:tailEnd/>
          </a:ln>
        </p:spPr>
        <p:txBody>
          <a:bodyPr wrap="square">
            <a:spAutoFit/>
          </a:bodyPr>
          <a:lstStyle/>
          <a:p>
            <a:pPr algn="ctr">
              <a:defRPr/>
            </a:pPr>
            <a:r>
              <a:rPr lang="en-US" sz="2000" dirty="0">
                <a:solidFill>
                  <a:srgbClr val="C00000"/>
                </a:solidFill>
                <a:latin typeface="+mn-lt"/>
                <a:cs typeface="+mn-cs"/>
              </a:rPr>
              <a:t>Use MyMedicare.gov to see all your Medicare claims!</a:t>
            </a:r>
          </a:p>
          <a:p>
            <a:pPr algn="ctr">
              <a:defRPr/>
            </a:pPr>
            <a:endParaRPr lang="en-US" dirty="0">
              <a:solidFill>
                <a:srgbClr val="C00000"/>
              </a:solidFill>
              <a:latin typeface="+mn-lt"/>
              <a:cs typeface="+mn-cs"/>
            </a:endParaRPr>
          </a:p>
          <a:p>
            <a:pPr algn="ctr">
              <a:defRPr/>
            </a:pPr>
            <a:endParaRPr lang="en-US" dirty="0">
              <a:solidFill>
                <a:srgbClr val="C00000"/>
              </a:solidFill>
              <a:latin typeface="+mn-lt"/>
              <a:cs typeface="+mn-cs"/>
            </a:endParaRPr>
          </a:p>
        </p:txBody>
      </p:sp>
      <p:sp>
        <p:nvSpPr>
          <p:cNvPr id="3" name="Slide Number Placeholder 2"/>
          <p:cNvSpPr>
            <a:spLocks noGrp="1"/>
          </p:cNvSpPr>
          <p:nvPr>
            <p:ph type="sldNum" sz="quarter" idx="12"/>
          </p:nvPr>
        </p:nvSpPr>
        <p:spPr/>
        <p:txBody>
          <a:bodyPr/>
          <a:lstStyle/>
          <a:p>
            <a:pPr>
              <a:defRPr/>
            </a:pPr>
            <a:fld id="{B8C85C1D-90E5-4E39-B185-7971D9337CC5}" type="slidenum">
              <a:rPr lang="en-US" smtClean="0"/>
              <a:pPr>
                <a:defRPr/>
              </a:pPr>
              <a:t>6</a:t>
            </a:fld>
            <a:endParaRPr 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4"/>
          <p:cNvSpPr>
            <a:spLocks noChangeArrowheads="1"/>
          </p:cNvSpPr>
          <p:nvPr/>
        </p:nvSpPr>
        <p:spPr bwMode="auto">
          <a:xfrm>
            <a:off x="762000" y="1752600"/>
            <a:ext cx="2890838" cy="1066800"/>
          </a:xfrm>
          <a:prstGeom prst="roundRect">
            <a:avLst>
              <a:gd name="adj" fmla="val 16667"/>
            </a:avLst>
          </a:prstGeom>
          <a:solidFill>
            <a:schemeClr val="tx2">
              <a:lumMod val="20000"/>
              <a:lumOff val="80000"/>
              <a:alpha val="25098"/>
            </a:schemeClr>
          </a:solidFill>
          <a:ln w="12700">
            <a:solidFill>
              <a:schemeClr val="tx1"/>
            </a:solidFill>
            <a:round/>
            <a:headEnd/>
            <a:tailEnd/>
          </a:ln>
        </p:spPr>
        <p:txBody>
          <a:bodyPr wrap="none" lIns="128588" tIns="65088" rIns="128588" bIns="65088" anchor="ctr"/>
          <a:lstStyle/>
          <a:p>
            <a:endParaRPr lang="en-US"/>
          </a:p>
        </p:txBody>
      </p:sp>
      <p:sp>
        <p:nvSpPr>
          <p:cNvPr id="12291" name="Rectangle 2"/>
          <p:cNvSpPr>
            <a:spLocks noGrp="1" noChangeArrowheads="1"/>
          </p:cNvSpPr>
          <p:nvPr>
            <p:ph type="title"/>
          </p:nvPr>
        </p:nvSpPr>
        <p:spPr>
          <a:xfrm>
            <a:off x="1025912" y="138907"/>
            <a:ext cx="7696200" cy="715962"/>
          </a:xfrm>
        </p:spPr>
        <p:txBody>
          <a:bodyPr/>
          <a:lstStyle/>
          <a:p>
            <a:pPr eaLnBrk="1" hangingPunct="1">
              <a:defRPr/>
            </a:pPr>
            <a:r>
              <a:rPr lang="en-US" dirty="0" smtClean="0">
                <a:latin typeface="+mn-lt"/>
                <a:cs typeface="Arial" charset="0"/>
              </a:rPr>
              <a:t>Secondary Insurance</a:t>
            </a:r>
          </a:p>
        </p:txBody>
      </p:sp>
      <p:grpSp>
        <p:nvGrpSpPr>
          <p:cNvPr id="12293" name="Group 8"/>
          <p:cNvGrpSpPr>
            <a:grpSpLocks/>
          </p:cNvGrpSpPr>
          <p:nvPr/>
        </p:nvGrpSpPr>
        <p:grpSpPr bwMode="auto">
          <a:xfrm>
            <a:off x="1066800" y="1905000"/>
            <a:ext cx="2286000" cy="1395413"/>
            <a:chOff x="720" y="1728"/>
            <a:chExt cx="1440" cy="879"/>
          </a:xfrm>
        </p:grpSpPr>
        <p:sp>
          <p:nvSpPr>
            <p:cNvPr id="12298" name="Text Box 6"/>
            <p:cNvSpPr txBox="1">
              <a:spLocks noChangeArrowheads="1"/>
            </p:cNvSpPr>
            <p:nvPr/>
          </p:nvSpPr>
          <p:spPr bwMode="auto">
            <a:xfrm>
              <a:off x="720" y="1728"/>
              <a:ext cx="1440" cy="461"/>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b="1" dirty="0">
                  <a:latin typeface="+mn-lt"/>
                  <a:cs typeface="+mn-cs"/>
                </a:rPr>
                <a:t>Original Medicare</a:t>
              </a:r>
            </a:p>
            <a:p>
              <a:pPr algn="ctr">
                <a:spcBef>
                  <a:spcPct val="50000"/>
                </a:spcBef>
                <a:defRPr/>
              </a:pPr>
              <a:r>
                <a:rPr lang="en-US" sz="1400" dirty="0">
                  <a:latin typeface="+mn-lt"/>
                  <a:cs typeface="+mn-cs"/>
                </a:rPr>
                <a:t>Part A and Part B</a:t>
              </a:r>
            </a:p>
          </p:txBody>
        </p:sp>
        <p:sp>
          <p:nvSpPr>
            <p:cNvPr id="12299" name="Text Box 7"/>
            <p:cNvSpPr txBox="1">
              <a:spLocks noChangeArrowheads="1"/>
            </p:cNvSpPr>
            <p:nvPr/>
          </p:nvSpPr>
          <p:spPr bwMode="auto">
            <a:xfrm>
              <a:off x="1296" y="2352"/>
              <a:ext cx="24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a:t>
              </a:r>
            </a:p>
          </p:txBody>
        </p:sp>
      </p:grpSp>
      <p:sp>
        <p:nvSpPr>
          <p:cNvPr id="12294" name="Text Box 9"/>
          <p:cNvSpPr txBox="1">
            <a:spLocks noChangeArrowheads="1"/>
          </p:cNvSpPr>
          <p:nvPr/>
        </p:nvSpPr>
        <p:spPr bwMode="auto">
          <a:xfrm>
            <a:off x="4267200" y="1905000"/>
            <a:ext cx="388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12295" name="Text Box 10"/>
          <p:cNvSpPr txBox="1">
            <a:spLocks noChangeArrowheads="1"/>
          </p:cNvSpPr>
          <p:nvPr/>
        </p:nvSpPr>
        <p:spPr bwMode="auto">
          <a:xfrm>
            <a:off x="4784725" y="1789113"/>
            <a:ext cx="321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sp>
        <p:nvSpPr>
          <p:cNvPr id="12296" name="Text Box 12"/>
          <p:cNvSpPr txBox="1">
            <a:spLocks noChangeArrowheads="1"/>
          </p:cNvSpPr>
          <p:nvPr/>
        </p:nvSpPr>
        <p:spPr bwMode="auto">
          <a:xfrm>
            <a:off x="3581400" y="946614"/>
            <a:ext cx="5562600" cy="5743111"/>
          </a:xfrm>
          <a:prstGeom prst="rect">
            <a:avLst/>
          </a:prstGeom>
          <a:noFill/>
          <a:ln w="9525">
            <a:noFill/>
            <a:miter lim="800000"/>
            <a:headEnd/>
            <a:tailEnd/>
          </a:ln>
        </p:spPr>
        <p:txBody>
          <a:bodyPr>
            <a:spAutoFit/>
          </a:bodyPr>
          <a:lstStyle/>
          <a:p>
            <a:pPr marL="342900" indent="-342900">
              <a:spcBef>
                <a:spcPct val="20000"/>
              </a:spcBef>
              <a:buFont typeface="Arial" pitchFamily="34" charset="0"/>
              <a:buChar char="•"/>
              <a:defRPr/>
            </a:pPr>
            <a:r>
              <a:rPr lang="en-US" sz="2400" b="1" dirty="0">
                <a:latin typeface="+mn-lt"/>
              </a:rPr>
              <a:t>Group Health Insurance (</a:t>
            </a:r>
            <a:r>
              <a:rPr lang="en-US" sz="2400" b="1" dirty="0" err="1">
                <a:latin typeface="+mn-lt"/>
              </a:rPr>
              <a:t>GHI</a:t>
            </a:r>
            <a:r>
              <a:rPr lang="en-US" sz="2400" b="1" dirty="0">
                <a:latin typeface="+mn-lt"/>
              </a:rPr>
              <a:t>)</a:t>
            </a:r>
          </a:p>
          <a:p>
            <a:pPr marL="800100" lvl="1" indent="-342900">
              <a:spcBef>
                <a:spcPct val="20000"/>
              </a:spcBef>
              <a:buFont typeface="Arial" pitchFamily="34" charset="0"/>
              <a:buChar char="•"/>
              <a:defRPr/>
            </a:pPr>
            <a:r>
              <a:rPr lang="en-US" sz="2400" dirty="0">
                <a:latin typeface="+mn-lt"/>
              </a:rPr>
              <a:t>Insurance from a former employer or union that supplements Medicare</a:t>
            </a:r>
          </a:p>
          <a:p>
            <a:pPr marL="742950" lvl="1" indent="-285750">
              <a:spcBef>
                <a:spcPct val="20000"/>
              </a:spcBef>
              <a:buFont typeface="Arial" pitchFamily="34" charset="0"/>
              <a:buChar char="•"/>
              <a:defRPr/>
            </a:pPr>
            <a:endParaRPr lang="en-US" sz="1400" dirty="0">
              <a:latin typeface="+mn-lt"/>
            </a:endParaRPr>
          </a:p>
          <a:p>
            <a:pPr marL="342900" indent="-342900">
              <a:spcBef>
                <a:spcPct val="20000"/>
              </a:spcBef>
              <a:buFont typeface="Arial" pitchFamily="34" charset="0"/>
              <a:buChar char="•"/>
              <a:defRPr/>
            </a:pPr>
            <a:r>
              <a:rPr lang="en-US" sz="2400" b="1" dirty="0">
                <a:latin typeface="+mn-lt"/>
              </a:rPr>
              <a:t>Medicaid</a:t>
            </a:r>
          </a:p>
          <a:p>
            <a:pPr marL="800100" lvl="1" indent="-342900">
              <a:spcBef>
                <a:spcPct val="20000"/>
              </a:spcBef>
              <a:buFont typeface="Arial" pitchFamily="34" charset="0"/>
              <a:buChar char="•"/>
              <a:defRPr/>
            </a:pPr>
            <a:r>
              <a:rPr lang="en-US" sz="2400" dirty="0">
                <a:latin typeface="+mn-lt"/>
              </a:rPr>
              <a:t>A</a:t>
            </a:r>
            <a:r>
              <a:rPr lang="en-US" sz="2400" dirty="0" smtClean="0">
                <a:latin typeface="+mn-lt"/>
              </a:rPr>
              <a:t>ssistance </a:t>
            </a:r>
            <a:r>
              <a:rPr lang="en-US" sz="2400" dirty="0">
                <a:latin typeface="+mn-lt"/>
              </a:rPr>
              <a:t>for those with limited income and resources</a:t>
            </a:r>
          </a:p>
          <a:p>
            <a:pPr marL="800100" lvl="1" indent="-342900">
              <a:spcBef>
                <a:spcPct val="20000"/>
              </a:spcBef>
              <a:buFont typeface="Arial" pitchFamily="34" charset="0"/>
              <a:buChar char="•"/>
              <a:defRPr/>
            </a:pPr>
            <a:r>
              <a:rPr lang="en-US" sz="2400" dirty="0">
                <a:latin typeface="+mn-lt"/>
              </a:rPr>
              <a:t>Medicare Savings Programs </a:t>
            </a:r>
          </a:p>
          <a:p>
            <a:pPr marL="742950" lvl="1" indent="-285750">
              <a:spcBef>
                <a:spcPct val="20000"/>
              </a:spcBef>
              <a:buFont typeface="Arial" pitchFamily="34" charset="0"/>
              <a:buChar char="•"/>
              <a:defRPr/>
            </a:pPr>
            <a:endParaRPr lang="en-US" sz="1400" dirty="0">
              <a:latin typeface="+mn-lt"/>
            </a:endParaRPr>
          </a:p>
          <a:p>
            <a:pPr marL="342900" indent="-342900">
              <a:spcBef>
                <a:spcPct val="20000"/>
              </a:spcBef>
              <a:buFont typeface="Arial" pitchFamily="34" charset="0"/>
              <a:buChar char="•"/>
              <a:defRPr/>
            </a:pPr>
            <a:r>
              <a:rPr lang="en-US" sz="2400" b="1" dirty="0">
                <a:latin typeface="+mn-lt"/>
              </a:rPr>
              <a:t>Medicare Supplemental </a:t>
            </a:r>
            <a:r>
              <a:rPr lang="en-US" sz="2400" b="1" dirty="0" smtClean="0">
                <a:latin typeface="+mn-lt"/>
              </a:rPr>
              <a:t>Insurance</a:t>
            </a:r>
          </a:p>
          <a:p>
            <a:pPr marL="800100" lvl="1" indent="-342900">
              <a:spcBef>
                <a:spcPct val="20000"/>
              </a:spcBef>
              <a:buFont typeface="Arial" pitchFamily="34" charset="0"/>
              <a:buChar char="•"/>
              <a:defRPr/>
            </a:pPr>
            <a:r>
              <a:rPr lang="en-US" sz="2400" dirty="0" smtClean="0">
                <a:latin typeface="+mn-lt"/>
              </a:rPr>
              <a:t>Private </a:t>
            </a:r>
            <a:r>
              <a:rPr lang="en-US" sz="2400" dirty="0">
                <a:latin typeface="+mn-lt"/>
              </a:rPr>
              <a:t>insurance </a:t>
            </a:r>
            <a:r>
              <a:rPr lang="en-US" sz="2400" dirty="0" smtClean="0">
                <a:latin typeface="+mn-lt"/>
              </a:rPr>
              <a:t>that coordinates with </a:t>
            </a:r>
            <a:r>
              <a:rPr lang="en-US" sz="2400" dirty="0">
                <a:latin typeface="+mn-lt"/>
              </a:rPr>
              <a:t>Original </a:t>
            </a:r>
            <a:r>
              <a:rPr lang="en-US" sz="2400" dirty="0" smtClean="0">
                <a:latin typeface="+mn-lt"/>
              </a:rPr>
              <a:t>Medicare</a:t>
            </a:r>
          </a:p>
          <a:p>
            <a:pPr marL="800100" lvl="1" indent="-342900">
              <a:spcBef>
                <a:spcPct val="20000"/>
              </a:spcBef>
              <a:buFont typeface="Arial" pitchFamily="34" charset="0"/>
              <a:buChar char="•"/>
              <a:defRPr/>
            </a:pPr>
            <a:r>
              <a:rPr lang="en-US" sz="2400" dirty="0" smtClean="0">
                <a:latin typeface="+mn-lt"/>
              </a:rPr>
              <a:t>Also called Medigap or MedSup</a:t>
            </a:r>
            <a:endParaRPr lang="en-US" sz="2400" dirty="0">
              <a:latin typeface="+mn-lt"/>
            </a:endParaRPr>
          </a:p>
          <a:p>
            <a:pPr>
              <a:spcBef>
                <a:spcPct val="50000"/>
              </a:spcBef>
              <a:defRPr/>
            </a:pPr>
            <a:endParaRPr lang="en-US" sz="2400" dirty="0">
              <a:latin typeface="+mn-lt"/>
              <a:cs typeface="+mn-cs"/>
            </a:endParaRPr>
          </a:p>
        </p:txBody>
      </p:sp>
      <p:sp>
        <p:nvSpPr>
          <p:cNvPr id="12297" name="AutoShape 4"/>
          <p:cNvSpPr>
            <a:spLocks noChangeArrowheads="1"/>
          </p:cNvSpPr>
          <p:nvPr/>
        </p:nvSpPr>
        <p:spPr bwMode="auto">
          <a:xfrm>
            <a:off x="990600" y="3352800"/>
            <a:ext cx="2362200" cy="871538"/>
          </a:xfrm>
          <a:prstGeom prst="roundRect">
            <a:avLst>
              <a:gd name="adj" fmla="val 16667"/>
            </a:avLst>
          </a:prstGeom>
          <a:solidFill>
            <a:schemeClr val="tx2">
              <a:alpha val="25098"/>
            </a:schemeClr>
          </a:solidFill>
          <a:ln w="12700">
            <a:solidFill>
              <a:schemeClr val="tx1"/>
            </a:solidFill>
            <a:round/>
            <a:headEnd/>
            <a:tailEnd/>
          </a:ln>
        </p:spPr>
        <p:txBody>
          <a:bodyPr wrap="none" lIns="128588" tIns="65088" rIns="128588" bIns="65088" anchor="ctr"/>
          <a:lstStyle/>
          <a:p>
            <a:pPr algn="ctr">
              <a:spcBef>
                <a:spcPct val="50000"/>
              </a:spcBef>
              <a:defRPr/>
            </a:pPr>
            <a:r>
              <a:rPr lang="en-US" b="1" dirty="0">
                <a:latin typeface="+mn-lt"/>
                <a:cs typeface="+mn-cs"/>
              </a:rPr>
              <a:t>Secondary Insurance</a:t>
            </a:r>
          </a:p>
          <a:p>
            <a:pPr algn="ctr">
              <a:spcBef>
                <a:spcPct val="50000"/>
              </a:spcBef>
              <a:defRPr/>
            </a:pPr>
            <a:r>
              <a:rPr lang="en-US" sz="1400" dirty="0" smtClean="0">
                <a:latin typeface="+mn-lt"/>
                <a:cs typeface="+mn-cs"/>
              </a:rPr>
              <a:t>GHI, </a:t>
            </a:r>
            <a:r>
              <a:rPr lang="en-US" sz="1400" dirty="0">
                <a:latin typeface="+mn-lt"/>
                <a:cs typeface="+mn-cs"/>
              </a:rPr>
              <a:t>MedSup, or Medicaid</a:t>
            </a:r>
          </a:p>
        </p:txBody>
      </p:sp>
      <p:sp>
        <p:nvSpPr>
          <p:cNvPr id="2" name="Slide Number Placeholder 1"/>
          <p:cNvSpPr>
            <a:spLocks noGrp="1"/>
          </p:cNvSpPr>
          <p:nvPr>
            <p:ph type="sldNum" sz="quarter" idx="12"/>
          </p:nvPr>
        </p:nvSpPr>
        <p:spPr/>
        <p:txBody>
          <a:bodyPr/>
          <a:lstStyle/>
          <a:p>
            <a:pPr>
              <a:defRPr/>
            </a:pPr>
            <a:fld id="{BB1AE8B5-5BED-4962-AC5A-77BD7CD82354}" type="slidenum">
              <a:rPr lang="en-US" smtClean="0"/>
              <a:pPr>
                <a:defRPr/>
              </a:pPr>
              <a:t>7</a:t>
            </a:fld>
            <a:endParaRPr lang="en-US"/>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90600" y="274638"/>
            <a:ext cx="7924800" cy="715962"/>
          </a:xfrm>
        </p:spPr>
        <p:txBody>
          <a:bodyPr>
            <a:normAutofit fontScale="90000"/>
          </a:bodyPr>
          <a:lstStyle/>
          <a:p>
            <a:pPr eaLnBrk="1" hangingPunct="1">
              <a:defRPr/>
            </a:pPr>
            <a:r>
              <a:rPr lang="en-US" dirty="0" smtClean="0">
                <a:latin typeface="+mn-lt"/>
              </a:rPr>
              <a:t>Medicare Supplement Insurance</a:t>
            </a:r>
          </a:p>
        </p:txBody>
      </p:sp>
      <p:sp>
        <p:nvSpPr>
          <p:cNvPr id="12291" name="TextBox 2"/>
          <p:cNvSpPr txBox="1">
            <a:spLocks noChangeArrowheads="1"/>
          </p:cNvSpPr>
          <p:nvPr/>
        </p:nvSpPr>
        <p:spPr bwMode="auto">
          <a:xfrm>
            <a:off x="1066800" y="990600"/>
            <a:ext cx="7239000" cy="5447645"/>
          </a:xfrm>
          <a:prstGeom prst="rect">
            <a:avLst/>
          </a:prstGeom>
          <a:noFill/>
          <a:ln w="9525">
            <a:noFill/>
            <a:miter lim="800000"/>
            <a:headEnd/>
            <a:tailEnd/>
          </a:ln>
        </p:spPr>
        <p:txBody>
          <a:bodyPr wrap="square">
            <a:spAutoFit/>
          </a:bodyPr>
          <a:lstStyle/>
          <a:p>
            <a:pPr marL="457200" indent="-457200">
              <a:spcBef>
                <a:spcPts val="600"/>
              </a:spcBef>
              <a:buFont typeface="Arial" pitchFamily="34" charset="0"/>
              <a:buChar char="•"/>
              <a:defRPr/>
            </a:pPr>
            <a:r>
              <a:rPr lang="en-US" sz="2400" dirty="0">
                <a:latin typeface="+mn-lt"/>
                <a:cs typeface="+mn-cs"/>
              </a:rPr>
              <a:t>Plans are standardized</a:t>
            </a:r>
          </a:p>
          <a:p>
            <a:pPr marL="914400" lvl="1" indent="-457200">
              <a:spcBef>
                <a:spcPts val="600"/>
              </a:spcBef>
              <a:buFont typeface="Arial" pitchFamily="34" charset="0"/>
              <a:buChar char="•"/>
              <a:defRPr/>
            </a:pPr>
            <a:r>
              <a:rPr lang="en-US" sz="2000" dirty="0" smtClean="0">
                <a:latin typeface="+mn-lt"/>
                <a:cs typeface="+mn-cs"/>
              </a:rPr>
              <a:t>All </a:t>
            </a:r>
            <a:r>
              <a:rPr lang="en-US" sz="2000" dirty="0">
                <a:latin typeface="+mn-lt"/>
                <a:cs typeface="+mn-cs"/>
              </a:rPr>
              <a:t>companies sell same </a:t>
            </a:r>
            <a:r>
              <a:rPr lang="en-US" sz="2000" dirty="0" smtClean="0">
                <a:latin typeface="+mn-lt"/>
                <a:cs typeface="+mn-cs"/>
              </a:rPr>
              <a:t>plans (A,B,C,D,F,G,K,L,M,N)</a:t>
            </a:r>
            <a:endParaRPr lang="en-US" sz="2000" dirty="0">
              <a:latin typeface="+mn-lt"/>
              <a:cs typeface="+mn-cs"/>
            </a:endParaRPr>
          </a:p>
          <a:p>
            <a:pPr marL="914400" lvl="1" indent="-457200">
              <a:spcBef>
                <a:spcPts val="600"/>
              </a:spcBef>
              <a:buFont typeface="Arial" pitchFamily="34" charset="0"/>
              <a:buChar char="•"/>
              <a:defRPr/>
            </a:pPr>
            <a:r>
              <a:rPr lang="en-US" sz="2000" dirty="0" smtClean="0">
                <a:latin typeface="+mn-lt"/>
                <a:cs typeface="+mn-cs"/>
              </a:rPr>
              <a:t>Plan premiums vary between companies</a:t>
            </a:r>
            <a:endParaRPr lang="en-US" sz="2000" dirty="0">
              <a:latin typeface="+mn-lt"/>
              <a:cs typeface="+mn-cs"/>
            </a:endParaRPr>
          </a:p>
          <a:p>
            <a:pPr marL="457200" indent="-457200">
              <a:spcBef>
                <a:spcPts val="600"/>
              </a:spcBef>
              <a:buFont typeface="Arial" pitchFamily="34" charset="0"/>
              <a:buChar char="•"/>
              <a:defRPr/>
            </a:pPr>
            <a:r>
              <a:rPr lang="en-US" sz="2400" dirty="0" smtClean="0">
                <a:latin typeface="+mn-lt"/>
                <a:cs typeface="+mn-cs"/>
              </a:rPr>
              <a:t>No </a:t>
            </a:r>
            <a:r>
              <a:rPr lang="en-US" sz="2400" dirty="0">
                <a:latin typeface="+mn-lt"/>
                <a:cs typeface="+mn-cs"/>
              </a:rPr>
              <a:t>Network</a:t>
            </a:r>
          </a:p>
          <a:p>
            <a:pPr marL="457200" indent="-457200">
              <a:spcBef>
                <a:spcPts val="600"/>
              </a:spcBef>
              <a:buFont typeface="Arial" pitchFamily="34" charset="0"/>
              <a:buChar char="•"/>
              <a:defRPr/>
            </a:pPr>
            <a:r>
              <a:rPr lang="en-US" sz="2400" dirty="0">
                <a:latin typeface="+mn-lt"/>
                <a:cs typeface="+mn-cs"/>
              </a:rPr>
              <a:t>Pay only after Original Medicare (Parts A &amp; B</a:t>
            </a:r>
            <a:r>
              <a:rPr lang="en-US" sz="2400" dirty="0" smtClean="0">
                <a:latin typeface="+mn-lt"/>
                <a:cs typeface="+mn-cs"/>
              </a:rPr>
              <a:t>)</a:t>
            </a:r>
          </a:p>
          <a:p>
            <a:pPr marL="914400" lvl="1" indent="-457200">
              <a:spcBef>
                <a:spcPts val="600"/>
              </a:spcBef>
              <a:buFont typeface="Arial" pitchFamily="34" charset="0"/>
              <a:buChar char="•"/>
              <a:defRPr/>
            </a:pPr>
            <a:r>
              <a:rPr lang="en-US" sz="2000" dirty="0" smtClean="0">
                <a:latin typeface="+mn-lt"/>
                <a:cs typeface="+mn-cs"/>
              </a:rPr>
              <a:t>Little or no out-of-pocket cost after monthly premium</a:t>
            </a:r>
            <a:endParaRPr lang="en-US" sz="2000" dirty="0">
              <a:latin typeface="+mn-lt"/>
              <a:cs typeface="+mn-cs"/>
            </a:endParaRPr>
          </a:p>
          <a:p>
            <a:pPr marL="457200" indent="-457200">
              <a:spcBef>
                <a:spcPts val="600"/>
              </a:spcBef>
              <a:buFont typeface="Arial" pitchFamily="34" charset="0"/>
              <a:buChar char="•"/>
              <a:defRPr/>
            </a:pPr>
            <a:r>
              <a:rPr lang="en-US" sz="2400" dirty="0">
                <a:latin typeface="+mn-lt"/>
                <a:cs typeface="+mn-cs"/>
              </a:rPr>
              <a:t>Guaranteed </a:t>
            </a:r>
            <a:r>
              <a:rPr lang="en-US" sz="2400" dirty="0" smtClean="0">
                <a:latin typeface="+mn-lt"/>
                <a:cs typeface="+mn-cs"/>
              </a:rPr>
              <a:t>Issue</a:t>
            </a:r>
          </a:p>
          <a:p>
            <a:pPr marL="914400" lvl="1" indent="-457200">
              <a:spcBef>
                <a:spcPts val="600"/>
              </a:spcBef>
              <a:buFont typeface="Arial" pitchFamily="34" charset="0"/>
              <a:buChar char="•"/>
              <a:defRPr/>
            </a:pPr>
            <a:r>
              <a:rPr lang="en-US" sz="2400" dirty="0" smtClean="0">
                <a:latin typeface="+mn-lt"/>
                <a:cs typeface="+mn-cs"/>
              </a:rPr>
              <a:t>Open </a:t>
            </a:r>
            <a:r>
              <a:rPr lang="en-US" sz="2400" dirty="0">
                <a:latin typeface="+mn-lt"/>
                <a:cs typeface="+mn-cs"/>
              </a:rPr>
              <a:t>Enrollment- </a:t>
            </a:r>
            <a:r>
              <a:rPr lang="en-US" sz="2000" dirty="0">
                <a:latin typeface="+mn-lt"/>
                <a:cs typeface="+mn-cs"/>
              </a:rPr>
              <a:t>6 months beginning with Part B effective date at age 65 or older</a:t>
            </a:r>
          </a:p>
          <a:p>
            <a:pPr marL="914400" lvl="1" indent="-457200">
              <a:spcBef>
                <a:spcPts val="600"/>
              </a:spcBef>
              <a:buFont typeface="Arial" pitchFamily="34" charset="0"/>
              <a:buChar char="•"/>
              <a:defRPr/>
            </a:pPr>
            <a:r>
              <a:rPr lang="en-US" sz="2400" dirty="0">
                <a:latin typeface="+mn-lt"/>
                <a:cs typeface="+mn-cs"/>
              </a:rPr>
              <a:t>Special Circumstances- </a:t>
            </a:r>
            <a:r>
              <a:rPr lang="en-US" sz="2000" dirty="0">
                <a:latin typeface="+mn-lt"/>
                <a:cs typeface="+mn-cs"/>
              </a:rPr>
              <a:t>typically 63 days after loss of </a:t>
            </a:r>
            <a:r>
              <a:rPr lang="en-US" sz="2000" dirty="0" smtClean="0">
                <a:latin typeface="+mn-lt"/>
                <a:cs typeface="+mn-cs"/>
              </a:rPr>
              <a:t>coverage</a:t>
            </a:r>
            <a:endParaRPr lang="en-US" sz="2000" dirty="0">
              <a:latin typeface="+mn-lt"/>
              <a:cs typeface="+mn-cs"/>
            </a:endParaRPr>
          </a:p>
          <a:p>
            <a:pPr lvl="2">
              <a:defRPr/>
            </a:pPr>
            <a:endParaRPr lang="en-US" sz="2000" dirty="0">
              <a:latin typeface="+mn-lt"/>
              <a:cs typeface="+mn-cs"/>
            </a:endParaRPr>
          </a:p>
          <a:p>
            <a:pPr lvl="1">
              <a:defRPr/>
            </a:pPr>
            <a:endParaRPr lang="en-US" sz="2400" dirty="0">
              <a:latin typeface="+mn-lt"/>
              <a:cs typeface="+mn-cs"/>
            </a:endParaRPr>
          </a:p>
          <a:p>
            <a:pPr lvl="1">
              <a:defRPr/>
            </a:pPr>
            <a:endParaRPr lang="en-US" sz="2000" dirty="0">
              <a:latin typeface="+mn-lt"/>
              <a:cs typeface="+mn-cs"/>
            </a:endParaRPr>
          </a:p>
        </p:txBody>
      </p:sp>
      <p:sp>
        <p:nvSpPr>
          <p:cNvPr id="12293" name="TextBox 4"/>
          <p:cNvSpPr txBox="1">
            <a:spLocks noChangeArrowheads="1"/>
          </p:cNvSpPr>
          <p:nvPr/>
        </p:nvSpPr>
        <p:spPr bwMode="auto">
          <a:xfrm>
            <a:off x="1066800" y="5678487"/>
            <a:ext cx="7696200" cy="646113"/>
          </a:xfrm>
          <a:prstGeom prst="rect">
            <a:avLst/>
          </a:prstGeom>
          <a:noFill/>
          <a:ln w="9525">
            <a:noFill/>
            <a:miter lim="800000"/>
            <a:headEnd/>
            <a:tailEnd/>
          </a:ln>
        </p:spPr>
        <p:txBody>
          <a:bodyPr>
            <a:spAutoFit/>
          </a:bodyPr>
          <a:lstStyle/>
          <a:p>
            <a:pPr>
              <a:defRPr/>
            </a:pPr>
            <a:r>
              <a:rPr lang="en-US" dirty="0" smtClean="0">
                <a:solidFill>
                  <a:schemeClr val="accent2">
                    <a:lumMod val="75000"/>
                  </a:schemeClr>
                </a:solidFill>
                <a:latin typeface="+mn-lt"/>
                <a:cs typeface="+mn-cs"/>
              </a:rPr>
              <a:t>Check Out the Ohio </a:t>
            </a:r>
            <a:r>
              <a:rPr lang="en-US" dirty="0">
                <a:solidFill>
                  <a:schemeClr val="accent2">
                    <a:lumMod val="75000"/>
                  </a:schemeClr>
                </a:solidFill>
                <a:latin typeface="+mn-lt"/>
                <a:cs typeface="+mn-cs"/>
              </a:rPr>
              <a:t>Shopper’s Guide To Medicare Supplement Insurance </a:t>
            </a:r>
          </a:p>
          <a:p>
            <a:pPr>
              <a:defRPr/>
            </a:pPr>
            <a:r>
              <a:rPr lang="en-US" dirty="0">
                <a:solidFill>
                  <a:schemeClr val="accent2">
                    <a:lumMod val="75000"/>
                  </a:schemeClr>
                </a:solidFill>
                <a:latin typeface="+mn-lt"/>
                <a:cs typeface="+mn-cs"/>
              </a:rPr>
              <a:t>at </a:t>
            </a:r>
            <a:r>
              <a:rPr lang="en-US" b="1" dirty="0">
                <a:solidFill>
                  <a:schemeClr val="accent2">
                    <a:lumMod val="75000"/>
                  </a:schemeClr>
                </a:solidFill>
                <a:latin typeface="+mn-lt"/>
                <a:cs typeface="+mn-cs"/>
              </a:rPr>
              <a:t> </a:t>
            </a:r>
            <a:r>
              <a:rPr lang="en-US" b="1" dirty="0">
                <a:solidFill>
                  <a:schemeClr val="accent2">
                    <a:lumMod val="75000"/>
                  </a:schemeClr>
                </a:solidFill>
                <a:latin typeface="+mn-lt"/>
                <a:cs typeface="+mn-cs"/>
                <a:hlinkClick r:id="rId3"/>
              </a:rPr>
              <a:t>www.insurance.ohio.gov</a:t>
            </a:r>
            <a:r>
              <a:rPr lang="en-US" b="1" dirty="0">
                <a:solidFill>
                  <a:schemeClr val="accent2">
                    <a:lumMod val="75000"/>
                  </a:schemeClr>
                </a:solidFill>
                <a:latin typeface="+mn-lt"/>
                <a:cs typeface="+mn-cs"/>
              </a:rPr>
              <a:t> </a:t>
            </a:r>
          </a:p>
        </p:txBody>
      </p:sp>
      <p:sp>
        <p:nvSpPr>
          <p:cNvPr id="2" name="Slide Number Placeholder 1"/>
          <p:cNvSpPr>
            <a:spLocks noGrp="1"/>
          </p:cNvSpPr>
          <p:nvPr>
            <p:ph type="sldNum" sz="quarter" idx="12"/>
          </p:nvPr>
        </p:nvSpPr>
        <p:spPr/>
        <p:txBody>
          <a:bodyPr/>
          <a:lstStyle/>
          <a:p>
            <a:pPr>
              <a:defRPr/>
            </a:pPr>
            <a:fld id="{BB1AE8B5-5BED-4962-AC5A-77BD7CD82354}" type="slidenum">
              <a:rPr lang="en-US" smtClean="0"/>
              <a:pPr>
                <a:defRPr/>
              </a:pPr>
              <a:t>8</a:t>
            </a:fld>
            <a:endParaRPr lang="en-US"/>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4"/>
          <p:cNvSpPr>
            <a:spLocks noChangeArrowheads="1"/>
          </p:cNvSpPr>
          <p:nvPr/>
        </p:nvSpPr>
        <p:spPr bwMode="auto">
          <a:xfrm>
            <a:off x="990600" y="1981200"/>
            <a:ext cx="2890838" cy="1066800"/>
          </a:xfrm>
          <a:prstGeom prst="roundRect">
            <a:avLst>
              <a:gd name="adj" fmla="val 16667"/>
            </a:avLst>
          </a:prstGeom>
          <a:solidFill>
            <a:schemeClr val="tx2">
              <a:lumMod val="20000"/>
              <a:lumOff val="80000"/>
              <a:alpha val="25098"/>
            </a:schemeClr>
          </a:solidFill>
          <a:ln w="12700">
            <a:solidFill>
              <a:schemeClr val="tx1"/>
            </a:solidFill>
            <a:round/>
            <a:headEnd/>
            <a:tailEnd/>
          </a:ln>
        </p:spPr>
        <p:txBody>
          <a:bodyPr wrap="none" lIns="128588" tIns="65088" rIns="128588" bIns="65088" anchor="ctr"/>
          <a:lstStyle/>
          <a:p>
            <a:endParaRPr lang="en-US"/>
          </a:p>
        </p:txBody>
      </p:sp>
      <p:sp>
        <p:nvSpPr>
          <p:cNvPr id="14339" name="AutoShape 4"/>
          <p:cNvSpPr>
            <a:spLocks noChangeArrowheads="1"/>
          </p:cNvSpPr>
          <p:nvPr/>
        </p:nvSpPr>
        <p:spPr bwMode="auto">
          <a:xfrm>
            <a:off x="1219200" y="3581400"/>
            <a:ext cx="2362200" cy="871538"/>
          </a:xfrm>
          <a:prstGeom prst="roundRect">
            <a:avLst>
              <a:gd name="adj" fmla="val 16667"/>
            </a:avLst>
          </a:prstGeom>
          <a:solidFill>
            <a:schemeClr val="tx2">
              <a:lumMod val="20000"/>
              <a:lumOff val="80000"/>
              <a:alpha val="25098"/>
            </a:schemeClr>
          </a:solidFill>
          <a:ln w="12700">
            <a:solidFill>
              <a:schemeClr val="tx1"/>
            </a:solidFill>
            <a:round/>
            <a:headEnd/>
            <a:tailEnd/>
          </a:ln>
        </p:spPr>
        <p:txBody>
          <a:bodyPr wrap="none" lIns="128588" tIns="65088" rIns="128588" bIns="65088" anchor="ctr"/>
          <a:lstStyle/>
          <a:p>
            <a:endParaRPr lang="en-US"/>
          </a:p>
        </p:txBody>
      </p:sp>
      <p:sp>
        <p:nvSpPr>
          <p:cNvPr id="14340" name="Rectangle 2"/>
          <p:cNvSpPr>
            <a:spLocks noGrp="1" noChangeArrowheads="1"/>
          </p:cNvSpPr>
          <p:nvPr>
            <p:ph type="title"/>
          </p:nvPr>
        </p:nvSpPr>
        <p:spPr/>
        <p:txBody>
          <a:bodyPr/>
          <a:lstStyle/>
          <a:p>
            <a:pPr eaLnBrk="1" hangingPunct="1">
              <a:defRPr/>
            </a:pPr>
            <a:r>
              <a:rPr lang="en-US" dirty="0" smtClean="0">
                <a:latin typeface="+mn-lt"/>
              </a:rPr>
              <a:t>Medicare 101</a:t>
            </a:r>
          </a:p>
        </p:txBody>
      </p:sp>
      <p:grpSp>
        <p:nvGrpSpPr>
          <p:cNvPr id="14342" name="Group 3"/>
          <p:cNvGrpSpPr>
            <a:grpSpLocks/>
          </p:cNvGrpSpPr>
          <p:nvPr/>
        </p:nvGrpSpPr>
        <p:grpSpPr bwMode="auto">
          <a:xfrm>
            <a:off x="1204913" y="2133600"/>
            <a:ext cx="2438400" cy="2819400"/>
            <a:chOff x="1095" y="1248"/>
            <a:chExt cx="1536" cy="1776"/>
          </a:xfrm>
        </p:grpSpPr>
        <p:sp>
          <p:nvSpPr>
            <p:cNvPr id="14345" name="Text Box 7"/>
            <p:cNvSpPr txBox="1">
              <a:spLocks noChangeArrowheads="1"/>
            </p:cNvSpPr>
            <p:nvPr/>
          </p:nvSpPr>
          <p:spPr bwMode="auto">
            <a:xfrm>
              <a:off x="1152" y="1248"/>
              <a:ext cx="1440" cy="461"/>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b="1" dirty="0">
                  <a:latin typeface="+mn-lt"/>
                  <a:cs typeface="+mn-cs"/>
                </a:rPr>
                <a:t>Original Medicare</a:t>
              </a:r>
            </a:p>
            <a:p>
              <a:pPr algn="ctr">
                <a:spcBef>
                  <a:spcPct val="50000"/>
                </a:spcBef>
                <a:defRPr/>
              </a:pPr>
              <a:r>
                <a:rPr lang="en-US" sz="1400" dirty="0">
                  <a:latin typeface="+mn-lt"/>
                  <a:cs typeface="+mn-cs"/>
                </a:rPr>
                <a:t>Part A and Part B</a:t>
              </a:r>
            </a:p>
          </p:txBody>
        </p:sp>
        <p:sp>
          <p:nvSpPr>
            <p:cNvPr id="14346" name="Text Box 8"/>
            <p:cNvSpPr txBox="1">
              <a:spLocks noChangeArrowheads="1"/>
            </p:cNvSpPr>
            <p:nvPr/>
          </p:nvSpPr>
          <p:spPr bwMode="auto">
            <a:xfrm>
              <a:off x="1095" y="2191"/>
              <a:ext cx="1536" cy="461"/>
            </a:xfrm>
            <a:prstGeom prst="rect">
              <a:avLst/>
            </a:prstGeom>
            <a:noFill/>
            <a:ln w="12700">
              <a:noFill/>
              <a:miter lim="800000"/>
              <a:headEnd/>
              <a:tailEnd/>
            </a:ln>
          </p:spPr>
          <p:txBody>
            <a:bodyPr lIns="128588" tIns="65088" rIns="128588" bIns="65088">
              <a:spAutoFit/>
            </a:bodyPr>
            <a:lstStyle/>
            <a:p>
              <a:pPr algn="ctr">
                <a:spcBef>
                  <a:spcPct val="50000"/>
                </a:spcBef>
                <a:defRPr/>
              </a:pPr>
              <a:r>
                <a:rPr lang="en-US" b="1" dirty="0">
                  <a:latin typeface="+mn-lt"/>
                  <a:cs typeface="+mn-cs"/>
                </a:rPr>
                <a:t>Secondary Insurance</a:t>
              </a:r>
            </a:p>
            <a:p>
              <a:pPr algn="ctr">
                <a:spcBef>
                  <a:spcPct val="50000"/>
                </a:spcBef>
                <a:defRPr/>
              </a:pPr>
              <a:r>
                <a:rPr lang="en-US" sz="1400" dirty="0">
                  <a:latin typeface="+mn-lt"/>
                  <a:cs typeface="+mn-cs"/>
                </a:rPr>
                <a:t> </a:t>
              </a:r>
              <a:r>
                <a:rPr lang="en-US" sz="1400" dirty="0" err="1">
                  <a:latin typeface="+mn-lt"/>
                  <a:cs typeface="+mn-cs"/>
                </a:rPr>
                <a:t>GHI</a:t>
              </a:r>
              <a:r>
                <a:rPr lang="en-US" sz="1400" dirty="0">
                  <a:latin typeface="+mn-lt"/>
                  <a:cs typeface="+mn-cs"/>
                </a:rPr>
                <a:t>, </a:t>
              </a:r>
              <a:r>
                <a:rPr lang="en-US" sz="1400" dirty="0" err="1">
                  <a:latin typeface="+mn-lt"/>
                  <a:cs typeface="+mn-cs"/>
                </a:rPr>
                <a:t>MedSup</a:t>
              </a:r>
              <a:r>
                <a:rPr lang="en-US" sz="1400" dirty="0">
                  <a:latin typeface="+mn-lt"/>
                  <a:cs typeface="+mn-cs"/>
                </a:rPr>
                <a:t>, or Medicaid</a:t>
              </a:r>
            </a:p>
          </p:txBody>
        </p:sp>
        <p:sp>
          <p:nvSpPr>
            <p:cNvPr id="14347" name="Text Box 10"/>
            <p:cNvSpPr txBox="1">
              <a:spLocks noChangeArrowheads="1"/>
            </p:cNvSpPr>
            <p:nvPr/>
          </p:nvSpPr>
          <p:spPr bwMode="auto">
            <a:xfrm>
              <a:off x="1728" y="1872"/>
              <a:ext cx="24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a:t>
              </a:r>
            </a:p>
          </p:txBody>
        </p:sp>
        <p:sp>
          <p:nvSpPr>
            <p:cNvPr id="14348" name="Text Box 11"/>
            <p:cNvSpPr txBox="1">
              <a:spLocks noChangeArrowheads="1"/>
            </p:cNvSpPr>
            <p:nvPr/>
          </p:nvSpPr>
          <p:spPr bwMode="auto">
            <a:xfrm>
              <a:off x="1728" y="2769"/>
              <a:ext cx="240"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a:t>
              </a:r>
            </a:p>
          </p:txBody>
        </p:sp>
      </p:grpSp>
      <p:sp>
        <p:nvSpPr>
          <p:cNvPr id="14343" name="Text Box 12"/>
          <p:cNvSpPr txBox="1">
            <a:spLocks noChangeArrowheads="1"/>
          </p:cNvSpPr>
          <p:nvPr/>
        </p:nvSpPr>
        <p:spPr bwMode="auto">
          <a:xfrm>
            <a:off x="4114800" y="2133600"/>
            <a:ext cx="5029200"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8588" tIns="65088" rIns="128588" bIns="6508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t>1. Primary Coverage</a:t>
            </a:r>
          </a:p>
          <a:p>
            <a:pPr eaLnBrk="1" hangingPunct="1">
              <a:spcBef>
                <a:spcPct val="50000"/>
              </a:spcBef>
            </a:pPr>
            <a:endParaRPr lang="en-US" sz="3600" b="1"/>
          </a:p>
          <a:p>
            <a:pPr eaLnBrk="1" hangingPunct="1">
              <a:spcBef>
                <a:spcPct val="50000"/>
              </a:spcBef>
            </a:pPr>
            <a:r>
              <a:rPr lang="en-US" sz="2400" b="1"/>
              <a:t>2. Secondary Coverage</a:t>
            </a:r>
          </a:p>
          <a:p>
            <a:pPr eaLnBrk="1" hangingPunct="1">
              <a:spcBef>
                <a:spcPct val="50000"/>
              </a:spcBef>
            </a:pPr>
            <a:endParaRPr lang="en-US" sz="3600" b="1"/>
          </a:p>
          <a:p>
            <a:pPr eaLnBrk="1" hangingPunct="1">
              <a:spcBef>
                <a:spcPct val="50000"/>
              </a:spcBef>
            </a:pPr>
            <a:r>
              <a:rPr lang="en-US" sz="2400" b="1"/>
              <a:t>3. Prescription Drug Coverage</a:t>
            </a:r>
          </a:p>
        </p:txBody>
      </p:sp>
      <p:sp>
        <p:nvSpPr>
          <p:cNvPr id="14344" name="AutoShape 4"/>
          <p:cNvSpPr>
            <a:spLocks noChangeArrowheads="1"/>
          </p:cNvSpPr>
          <p:nvPr/>
        </p:nvSpPr>
        <p:spPr bwMode="auto">
          <a:xfrm>
            <a:off x="1371600" y="4953000"/>
            <a:ext cx="1981200" cy="685800"/>
          </a:xfrm>
          <a:prstGeom prst="roundRect">
            <a:avLst>
              <a:gd name="adj" fmla="val 16667"/>
            </a:avLst>
          </a:prstGeom>
          <a:solidFill>
            <a:schemeClr val="tx2">
              <a:alpha val="25098"/>
            </a:schemeClr>
          </a:solidFill>
          <a:ln w="12700">
            <a:solidFill>
              <a:schemeClr val="tx1"/>
            </a:solidFill>
            <a:round/>
            <a:headEnd/>
            <a:tailEnd/>
          </a:ln>
        </p:spPr>
        <p:txBody>
          <a:bodyPr wrap="none" lIns="128588" tIns="65088" rIns="128588" bIns="65088" anchor="ctr"/>
          <a:lstStyle/>
          <a:p>
            <a:pPr algn="ctr">
              <a:defRPr/>
            </a:pPr>
            <a:r>
              <a:rPr lang="en-US" b="1" dirty="0">
                <a:latin typeface="+mn-lt"/>
                <a:cs typeface="+mn-cs"/>
              </a:rPr>
              <a:t> RX Coverage </a:t>
            </a:r>
          </a:p>
          <a:p>
            <a:pPr algn="ctr">
              <a:defRPr/>
            </a:pPr>
            <a:r>
              <a:rPr lang="en-US" sz="1400" dirty="0">
                <a:latin typeface="+mn-lt"/>
                <a:cs typeface="+mn-cs"/>
              </a:rPr>
              <a:t>Part D or </a:t>
            </a:r>
            <a:r>
              <a:rPr lang="en-US" sz="1400" dirty="0" err="1">
                <a:latin typeface="+mn-lt"/>
                <a:cs typeface="+mn-cs"/>
              </a:rPr>
              <a:t>GHI</a:t>
            </a:r>
            <a:endParaRPr lang="en-US" sz="1400" dirty="0">
              <a:latin typeface="+mn-lt"/>
              <a:cs typeface="+mn-cs"/>
            </a:endParaRPr>
          </a:p>
        </p:txBody>
      </p:sp>
      <p:sp>
        <p:nvSpPr>
          <p:cNvPr id="2" name="Slide Number Placeholder 1"/>
          <p:cNvSpPr>
            <a:spLocks noGrp="1"/>
          </p:cNvSpPr>
          <p:nvPr>
            <p:ph type="sldNum" sz="quarter" idx="12"/>
          </p:nvPr>
        </p:nvSpPr>
        <p:spPr/>
        <p:txBody>
          <a:bodyPr/>
          <a:lstStyle/>
          <a:p>
            <a:pPr>
              <a:defRPr/>
            </a:pPr>
            <a:fld id="{BB1AE8B5-5BED-4962-AC5A-77BD7CD82354}" type="slidenum">
              <a:rPr lang="en-US" smtClean="0"/>
              <a:pPr>
                <a:defRPr/>
              </a:pPr>
              <a:t>9</a:t>
            </a:fld>
            <a:endParaRPr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CHARTSCALE" val="True"/>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1"/>
  <p:tag name="DELIMITERS" val="3.1"/>
  <p:tag name="MMPROD_NEXTUNIQUEID" val="10009"/>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Medicare &amp;amp; You&amp;quot;&quot;/&gt;&lt;property id=&quot;20307&quot; value=&quot;299&quot;/&gt;&lt;/object&gt;&lt;object type=&quot;3&quot; unique_id=&quot;10004&quot;&gt;&lt;property id=&quot;20148&quot; value=&quot;5&quot;/&gt;&lt;property id=&quot;20300&quot; value=&quot;Slide 2 - &amp;quot;What is Medicare?&amp;quot;&quot;/&gt;&lt;property id=&quot;20307&quot; value=&quot;259&quot;/&gt;&lt;/object&gt;&lt;object type=&quot;3&quot; unique_id=&quot;10005&quot;&gt;&lt;property id=&quot;20148&quot; value=&quot;5&quot;/&gt;&lt;property id=&quot;20300&quot; value=&quot;Slide 4&quot;/&gt;&lt;property id=&quot;20307&quot; value=&quot;260&quot;/&gt;&lt;/object&gt;&lt;object type=&quot;3&quot; unique_id=&quot;10006&quot;&gt;&lt;property id=&quot;20148&quot; value=&quot;5&quot;/&gt;&lt;property id=&quot;20300&quot; value=&quot;Slide 3 - &amp;quot;Applying for Medicare&amp;quot;&quot;/&gt;&lt;property id=&quot;20307&quot; value=&quot;301&quot;/&gt;&lt;/object&gt;&lt;object type=&quot;3&quot; unique_id=&quot;10007&quot;&gt;&lt;property id=&quot;20148&quot; value=&quot;5&quot;/&gt;&lt;property id=&quot;20300&quot; value=&quot;Slide 6 - &amp;quot;2016 Medicare Amounts&amp;quot;&quot;/&gt;&lt;property id=&quot;20307&quot; value=&quot;262&quot;/&gt;&lt;/object&gt;&lt;object type=&quot;3&quot; unique_id=&quot;10008&quot;&gt;&lt;property id=&quot;20148&quot; value=&quot;5&quot;/&gt;&lt;property id=&quot;20300&quot; value=&quot;Slide 5 - &amp;quot;Medicare Preventive Benefits&amp;quot;&quot;/&gt;&lt;property id=&quot;20307&quot; value=&quot;302&quot;/&gt;&lt;/object&gt;&lt;object type=&quot;3&quot; unique_id=&quot;10009&quot;&gt;&lt;property id=&quot;20148&quot; value=&quot;5&quot;/&gt;&lt;property id=&quot;20300&quot; value=&quot;Slide 7 - &amp;quot;Secondary Insurance&amp;quot;&quot;/&gt;&lt;property id=&quot;20307&quot; value=&quot;265&quot;/&gt;&lt;/object&gt;&lt;object type=&quot;3&quot; unique_id=&quot;10010&quot;&gt;&lt;property id=&quot;20148&quot; value=&quot;5&quot;/&gt;&lt;property id=&quot;20300&quot; value=&quot;Slide 8 - &amp;quot;Medicare Supplement Insurance&amp;quot;&quot;/&gt;&lt;property id=&quot;20307&quot; value=&quot;288&quot;/&gt;&lt;/object&gt;&lt;object type=&quot;3&quot; unique_id=&quot;10011&quot;&gt;&lt;property id=&quot;20148&quot; value=&quot;5&quot;/&gt;&lt;property id=&quot;20300&quot; value=&quot;Slide 9 - &amp;quot;Medicare 101&amp;quot;&quot;/&gt;&lt;property id=&quot;20307&quot; value=&quot;266&quot;/&gt;&lt;/object&gt;&lt;object type=&quot;3&quot; unique_id=&quot;10012&quot;&gt;&lt;property id=&quot;20148&quot; value=&quot;5&quot;/&gt;&lt;property id=&quot;20300&quot; value=&quot;Slide 10 - &amp;quot;Medicare Part D&amp;quot;&quot;/&gt;&lt;property id=&quot;20307&quot; value=&quot;267&quot;/&gt;&lt;/object&gt;&lt;object type=&quot;3&quot; unique_id=&quot;10013&quot;&gt;&lt;property id=&quot;20148&quot; value=&quot;5&quot;/&gt;&lt;property id=&quot;20300&quot; value=&quot;Slide 11 - &amp;quot;Review Drug Plans Each Year! (3 C’s of PDPs)&amp;quot;&quot;/&gt;&lt;property id=&quot;20307&quot; value=&quot;271&quot;/&gt;&lt;/object&gt;&lt;object type=&quot;3&quot; unique_id=&quot;10014&quot;&gt;&lt;property id=&quot;20148&quot; value=&quot;5&quot;/&gt;&lt;property id=&quot;20300&quot; value=&quot;Slide 12 - &amp;quot;Part D Costs in 2016&amp;quot;&quot;/&gt;&lt;property id=&quot;20307&quot; value=&quot;273&quot;/&gt;&lt;/object&gt;&lt;object type=&quot;3&quot; unique_id=&quot;10015&quot;&gt;&lt;property id=&quot;20148&quot; value=&quot;5&quot;/&gt;&lt;property id=&quot;20300&quot; value=&quot;Slide 19 - &amp;quot;2016 Low Income Subsidy (Extra Help with Prescription Drug Costs)&amp;quot;&quot;/&gt;&lt;property id=&quot;20307&quot; value=&quot;289&quot;/&gt;&lt;/object&gt;&lt;object type=&quot;3&quot; unique_id=&quot;10016&quot;&gt;&lt;property id=&quot;20148&quot; value=&quot;5&quot;/&gt;&lt;property id=&quot;20300&quot; value=&quot;Slide 13&quot;/&gt;&lt;property id=&quot;20307&quot; value=&quot;278&quot;/&gt;&lt;/object&gt;&lt;object type=&quot;3&quot; unique_id=&quot;10017&quot;&gt;&lt;property id=&quot;20148&quot; value=&quot;5&quot;/&gt;&lt;property id=&quot;20300&quot; value=&quot;Slide 14 - &amp;quot;Medicare Advantage&amp;quot;&quot;/&gt;&lt;property id=&quot;20307&quot; value=&quot;280&quot;/&gt;&lt;/object&gt;&lt;object type=&quot;3&quot; unique_id=&quot;10018&quot;&gt;&lt;property id=&quot;20148&quot; value=&quot;5&quot;/&gt;&lt;property id=&quot;20300&quot; value=&quot;Slide 15 - &amp;quot;Medicare Advantage&amp;quot;&quot;/&gt;&lt;property id=&quot;20307&quot; value=&quot;298&quot;/&gt;&lt;/object&gt;&lt;object type=&quot;3&quot; unique_id=&quot;10019&quot;&gt;&lt;property id=&quot;20148&quot; value=&quot;5&quot;/&gt;&lt;property id=&quot;20300&quot; value=&quot;Slide 20&quot;/&gt;&lt;property id=&quot;20307&quot; value=&quot;297&quot;/&gt;&lt;/object&gt;&lt;object type=&quot;3&quot; unique_id=&quot;10020&quot;&gt;&lt;property id=&quot;20148&quot; value=&quot;5&quot;/&gt;&lt;property id=&quot;20300&quot; value=&quot;Slide 21 - &amp;quot;Protect Yourself From Unscrupulous Sales Practices&amp;quot;&quot;/&gt;&lt;property id=&quot;20307&quot; value=&quot;294&quot;/&gt;&lt;/object&gt;&lt;object type=&quot;3&quot; unique_id=&quot;10021&quot;&gt;&lt;property id=&quot;20148&quot; value=&quot;5&quot;/&gt;&lt;property id=&quot;20300&quot; value=&quot;Slide 22 - &amp;quot;Thank you for your attention Questions? &amp;quot;&quot;/&gt;&lt;property id=&quot;20307&quot; value=&quot;285&quot;/&gt;&lt;/object&gt;&lt;object type=&quot;3&quot; unique_id=&quot;227576&quot;&gt;&lt;property id=&quot;20148&quot; value=&quot;5&quot;/&gt;&lt;property id=&quot;20300&quot; value=&quot;Slide 16 - &amp;quot;Moving Between Options&amp;quot;&quot;/&gt;&lt;property id=&quot;20307&quot; value=&quot;305&quot;/&gt;&lt;/object&gt;&lt;object type=&quot;3&quot; unique_id=&quot;227577&quot;&gt;&lt;property id=&quot;20148&quot; value=&quot;5&quot;/&gt;&lt;property id=&quot;20300&quot; value=&quot;Slide 17 - &amp;quot;At a Glance&amp;quot;&quot;/&gt;&lt;property id=&quot;20307&quot; value=&quot;307&quot;/&gt;&lt;/object&gt;&lt;object type=&quot;3&quot; unique_id=&quot;227578&quot;&gt;&lt;property id=&quot;20148&quot; value=&quot;5&quot;/&gt;&lt;property id=&quot;20300&quot; value=&quot;Slide 18 - &amp;quot;Medicare Savings Programs (MSP) 2016&amp;quot;&quot;/&gt;&lt;property id=&quot;20307&quot; value=&quot;306&quot;/&gt;&lt;/object&gt;&lt;/object&gt;&lt;object type=&quot;8&quot; unique_id=&quot;10044&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DI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975227E42CF824CA4304CEF96D99802" ma:contentTypeVersion="0" ma:contentTypeDescription="Create a new document." ma:contentTypeScope="" ma:versionID="6f05b1276a673c2a7975ce2d3738127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353FD2-AEFC-46F4-866F-4BFD0AA6134F}">
  <ds:schemaRefs>
    <ds:schemaRef ds:uri="http://schemas.microsoft.com/sharepoint/v3/contenttype/forms"/>
  </ds:schemaRefs>
</ds:datastoreItem>
</file>

<file path=customXml/itemProps2.xml><?xml version="1.0" encoding="utf-8"?>
<ds:datastoreItem xmlns:ds="http://schemas.openxmlformats.org/officeDocument/2006/customXml" ds:itemID="{382B9924-AE33-488F-9522-36231920AAFE}">
  <ds:schemaRefs>
    <ds:schemaRef ds:uri="http://purl.org/dc/elements/1.1/"/>
    <ds:schemaRef ds:uri="http://purl.org/dc/terms/"/>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7562A12B-DC02-4135-A3F5-ACDA5E26CC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ODI Power Point</Template>
  <TotalTime>5614</TotalTime>
  <Words>1517</Words>
  <Application>Microsoft Office PowerPoint</Application>
  <PresentationFormat>On-screen Show (4:3)</PresentationFormat>
  <Paragraphs>296</Paragraphs>
  <Slides>17</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Arial Black</vt:lpstr>
      <vt:lpstr>Calibri</vt:lpstr>
      <vt:lpstr>Wingdings</vt:lpstr>
      <vt:lpstr>ODI Powerpoint</vt:lpstr>
      <vt:lpstr>Bitmap Image</vt:lpstr>
      <vt:lpstr>Medicare &amp; You</vt:lpstr>
      <vt:lpstr>What is Medicare?</vt:lpstr>
      <vt:lpstr>Applying for Medicare</vt:lpstr>
      <vt:lpstr>PowerPoint Presentation</vt:lpstr>
      <vt:lpstr>Medicare Preventive Benefits</vt:lpstr>
      <vt:lpstr>2016 Medicare Amounts</vt:lpstr>
      <vt:lpstr>Secondary Insurance</vt:lpstr>
      <vt:lpstr>Medicare Supplement Insurance</vt:lpstr>
      <vt:lpstr>Medicare 101</vt:lpstr>
      <vt:lpstr>Medicare Part D</vt:lpstr>
      <vt:lpstr>Review Drug Plans Each Year! (3 C’s of PDPs)</vt:lpstr>
      <vt:lpstr>Part D Costs in 2016</vt:lpstr>
      <vt:lpstr>PowerPoint Presentation</vt:lpstr>
      <vt:lpstr>Medicare Advantage</vt:lpstr>
      <vt:lpstr>Medicare Advantage</vt:lpstr>
      <vt:lpstr>At a Glance</vt:lpstr>
      <vt:lpstr>Thank you for your attention 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Hayward</dc:creator>
  <cp:lastModifiedBy>Viktoria Jurkovic</cp:lastModifiedBy>
  <cp:revision>305</cp:revision>
  <cp:lastPrinted>2016-01-05T18:56:37Z</cp:lastPrinted>
  <dcterms:created xsi:type="dcterms:W3CDTF">2009-02-23T16:14:33Z</dcterms:created>
  <dcterms:modified xsi:type="dcterms:W3CDTF">2016-04-18T17:35:11Z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0x010100A975227E42CF824CA4304CEF96D99802</vt:lpwstr>
  </property>
</Properties>
</file>