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67" r:id="rId3"/>
    <p:sldId id="279" r:id="rId4"/>
    <p:sldId id="281" r:id="rId5"/>
    <p:sldId id="282" r:id="rId6"/>
    <p:sldId id="290" r:id="rId7"/>
    <p:sldId id="288" r:id="rId8"/>
    <p:sldId id="289" r:id="rId9"/>
    <p:sldId id="283" r:id="rId10"/>
    <p:sldId id="284" r:id="rId11"/>
    <p:sldId id="285" r:id="rId12"/>
    <p:sldId id="286" r:id="rId13"/>
    <p:sldId id="287" r:id="rId14"/>
    <p:sldId id="280" r:id="rId15"/>
    <p:sldId id="292" r:id="rId16"/>
    <p:sldId id="273" r:id="rId17"/>
    <p:sldId id="272" r:id="rId18"/>
    <p:sldId id="293" r:id="rId19"/>
    <p:sldId id="261"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E7769C-80E8-6D49-9A2D-0744B5EFDBA2}">
          <p14:sldIdLst>
            <p14:sldId id="256"/>
            <p14:sldId id="267"/>
            <p14:sldId id="279"/>
            <p14:sldId id="281"/>
            <p14:sldId id="282"/>
            <p14:sldId id="290"/>
            <p14:sldId id="288"/>
            <p14:sldId id="289"/>
            <p14:sldId id="283"/>
            <p14:sldId id="284"/>
            <p14:sldId id="285"/>
            <p14:sldId id="286"/>
            <p14:sldId id="287"/>
            <p14:sldId id="280"/>
            <p14:sldId id="292"/>
            <p14:sldId id="273"/>
            <p14:sldId id="272"/>
            <p14:sldId id="293"/>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618"/>
    <a:srgbClr val="48ABA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1170" autoAdjust="0"/>
  </p:normalViewPr>
  <p:slideViewPr>
    <p:cSldViewPr snapToGrid="0" snapToObjects="1">
      <p:cViewPr varScale="1">
        <p:scale>
          <a:sx n="67" d="100"/>
          <a:sy n="67" d="100"/>
        </p:scale>
        <p:origin x="1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01443-7ED1-2544-B54E-4DB6452ABCCF}"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649CC923-5203-5947-B304-AB8FCC0371D9}">
      <dgm:prSet phldrT="[Text]" custT="1"/>
      <dgm:spPr/>
      <dgm:t>
        <a:bodyPr/>
        <a:lstStyle/>
        <a:p>
          <a:r>
            <a:rPr lang="en-US" sz="2800" dirty="0" smtClean="0"/>
            <a:t>Medicare Advantage</a:t>
          </a:r>
          <a:endParaRPr lang="en-US" sz="2800" dirty="0"/>
        </a:p>
      </dgm:t>
    </dgm:pt>
    <dgm:pt modelId="{DBD4D578-D540-304D-B1E5-753AE6B8FF20}" type="parTrans" cxnId="{691373E7-321A-3949-BDAE-E5882B4A0E02}">
      <dgm:prSet/>
      <dgm:spPr/>
      <dgm:t>
        <a:bodyPr/>
        <a:lstStyle/>
        <a:p>
          <a:endParaRPr lang="en-US"/>
        </a:p>
      </dgm:t>
    </dgm:pt>
    <dgm:pt modelId="{18FB6ADE-C257-2C4E-B682-45FCEDDD3A1F}" type="sibTrans" cxnId="{691373E7-321A-3949-BDAE-E5882B4A0E02}">
      <dgm:prSet/>
      <dgm:spPr/>
      <dgm:t>
        <a:bodyPr/>
        <a:lstStyle/>
        <a:p>
          <a:endParaRPr lang="en-US"/>
        </a:p>
      </dgm:t>
    </dgm:pt>
    <dgm:pt modelId="{6847E51F-9E37-354D-8C38-AE2716BA249E}">
      <dgm:prSet phldrT="[Text]" custT="1"/>
      <dgm:spPr>
        <a:solidFill>
          <a:schemeClr val="accent1">
            <a:lumMod val="75000"/>
          </a:schemeClr>
        </a:solidFill>
        <a:ln w="12700" cmpd="sng">
          <a:solidFill>
            <a:schemeClr val="accent1">
              <a:lumMod val="60000"/>
              <a:lumOff val="40000"/>
            </a:schemeClr>
          </a:solidFill>
        </a:ln>
      </dgm:spPr>
      <dgm:t>
        <a:bodyPr/>
        <a:lstStyle/>
        <a:p>
          <a:r>
            <a:rPr lang="en-US" sz="2400" dirty="0" smtClean="0"/>
            <a:t>Aetna provides Medicare Parts A &amp; B benefits</a:t>
          </a:r>
        </a:p>
        <a:p>
          <a:r>
            <a:rPr lang="en-US" sz="1600" dirty="0" smtClean="0"/>
            <a:t>(Aetna is primary)</a:t>
          </a:r>
          <a:endParaRPr lang="en-US" sz="1600" dirty="0"/>
        </a:p>
      </dgm:t>
    </dgm:pt>
    <dgm:pt modelId="{9E32244F-C33D-0C41-B41B-0BA634DAB771}" type="parTrans" cxnId="{CCF570A3-8CFE-E540-B1B4-3960F234B0DF}">
      <dgm:prSet/>
      <dgm:spPr/>
      <dgm:t>
        <a:bodyPr/>
        <a:lstStyle/>
        <a:p>
          <a:endParaRPr lang="en-US"/>
        </a:p>
      </dgm:t>
    </dgm:pt>
    <dgm:pt modelId="{B2097E04-88E3-B44B-8B91-C176286A85EC}" type="sibTrans" cxnId="{CCF570A3-8CFE-E540-B1B4-3960F234B0DF}">
      <dgm:prSet/>
      <dgm:spPr/>
      <dgm:t>
        <a:bodyPr/>
        <a:lstStyle/>
        <a:p>
          <a:endParaRPr lang="en-US"/>
        </a:p>
      </dgm:t>
    </dgm:pt>
    <dgm:pt modelId="{348156FD-8546-5841-B109-9CC4E39019FC}">
      <dgm:prSet phldrT="[Text]" custT="1"/>
      <dgm:spPr>
        <a:solidFill>
          <a:schemeClr val="accent1"/>
        </a:solidFill>
        <a:ln>
          <a:solidFill>
            <a:srgbClr val="95B3D7"/>
          </a:solidFill>
        </a:ln>
      </dgm:spPr>
      <dgm:t>
        <a:bodyPr/>
        <a:lstStyle/>
        <a:p>
          <a:r>
            <a:rPr lang="en-US" sz="2400" dirty="0" smtClean="0"/>
            <a:t>One plan. One card.</a:t>
          </a:r>
        </a:p>
        <a:p>
          <a:r>
            <a:rPr lang="en-US" sz="1700" dirty="0" smtClean="0"/>
            <a:t>(you still need to get </a:t>
          </a:r>
          <a:br>
            <a:rPr lang="en-US" sz="1700" dirty="0" smtClean="0"/>
          </a:br>
          <a:r>
            <a:rPr lang="en-US" sz="1700" dirty="0" smtClean="0"/>
            <a:t>your Medicare card. </a:t>
          </a:r>
          <a:br>
            <a:rPr lang="en-US" sz="1700" dirty="0" smtClean="0"/>
          </a:br>
          <a:r>
            <a:rPr lang="en-US" sz="1700" dirty="0" smtClean="0"/>
            <a:t>You still pay Part B premium)</a:t>
          </a:r>
          <a:endParaRPr lang="en-US" sz="1700" dirty="0"/>
        </a:p>
      </dgm:t>
    </dgm:pt>
    <dgm:pt modelId="{BDCE445F-076A-4448-8E0F-5DEA58C64CE5}" type="parTrans" cxnId="{4E6D4B5F-B342-2E49-90F9-0966E37DD5C6}">
      <dgm:prSet/>
      <dgm:spPr/>
      <dgm:t>
        <a:bodyPr/>
        <a:lstStyle/>
        <a:p>
          <a:endParaRPr lang="en-US"/>
        </a:p>
      </dgm:t>
    </dgm:pt>
    <dgm:pt modelId="{F7BAF150-F12D-344A-9E0C-1208D287AF75}" type="sibTrans" cxnId="{4E6D4B5F-B342-2E49-90F9-0966E37DD5C6}">
      <dgm:prSet/>
      <dgm:spPr/>
      <dgm:t>
        <a:bodyPr/>
        <a:lstStyle/>
        <a:p>
          <a:endParaRPr lang="en-US"/>
        </a:p>
      </dgm:t>
    </dgm:pt>
    <dgm:pt modelId="{DE4431A6-D490-3E41-9247-69304C85D220}">
      <dgm:prSet phldrT="[Text]" custT="1"/>
      <dgm:spPr>
        <a:solidFill>
          <a:schemeClr val="accent5"/>
        </a:solidFill>
        <a:ln>
          <a:solidFill>
            <a:srgbClr val="95B3D7"/>
          </a:solidFill>
        </a:ln>
      </dgm:spPr>
      <dgm:t>
        <a:bodyPr/>
        <a:lstStyle/>
        <a:p>
          <a:r>
            <a:rPr lang="en-US" sz="2400" dirty="0" smtClean="0"/>
            <a:t>Ongoing support for health and wellness:</a:t>
          </a:r>
        </a:p>
        <a:p>
          <a:r>
            <a:rPr lang="en-US" sz="1700" dirty="0" smtClean="0"/>
            <a:t>Aetna Nurse Case Manager</a:t>
          </a:r>
          <a:endParaRPr lang="en-US" sz="1700" dirty="0"/>
        </a:p>
      </dgm:t>
    </dgm:pt>
    <dgm:pt modelId="{C291BF46-7CC9-2447-AEC6-C74FAEA6360A}" type="parTrans" cxnId="{8CD96C91-AA0B-E546-BD15-1581E4B1CEE3}">
      <dgm:prSet/>
      <dgm:spPr/>
      <dgm:t>
        <a:bodyPr/>
        <a:lstStyle/>
        <a:p>
          <a:endParaRPr lang="en-US"/>
        </a:p>
      </dgm:t>
    </dgm:pt>
    <dgm:pt modelId="{1448E90F-1731-EF43-97FE-90682C32A19E}" type="sibTrans" cxnId="{8CD96C91-AA0B-E546-BD15-1581E4B1CEE3}">
      <dgm:prSet/>
      <dgm:spPr/>
      <dgm:t>
        <a:bodyPr/>
        <a:lstStyle/>
        <a:p>
          <a:endParaRPr lang="en-US"/>
        </a:p>
      </dgm:t>
    </dgm:pt>
    <dgm:pt modelId="{09FB2D0D-B55B-B04E-A895-2AB7203173F7}">
      <dgm:prSet phldrT="[Text]" custT="1"/>
      <dgm:spPr>
        <a:solidFill>
          <a:schemeClr val="accent3"/>
        </a:solidFill>
        <a:ln>
          <a:solidFill>
            <a:srgbClr val="95B3D7"/>
          </a:solidFill>
        </a:ln>
      </dgm:spPr>
      <dgm:t>
        <a:bodyPr/>
        <a:lstStyle/>
        <a:p>
          <a:r>
            <a:rPr lang="en-US" sz="2400" dirty="0" smtClean="0"/>
            <a:t>Extra benefits at no additional cost:</a:t>
          </a:r>
        </a:p>
        <a:p>
          <a:r>
            <a:rPr lang="en-US" sz="1700" dirty="0" smtClean="0"/>
            <a:t>Annual eye &amp; hearing exams</a:t>
          </a:r>
        </a:p>
        <a:p>
          <a:r>
            <a:rPr lang="en-US" sz="1700" dirty="0" smtClean="0"/>
            <a:t>Silver &amp; Fit Exercise &amp; Aging Program</a:t>
          </a:r>
        </a:p>
        <a:p>
          <a:endParaRPr lang="en-US" sz="1700" dirty="0"/>
        </a:p>
      </dgm:t>
    </dgm:pt>
    <dgm:pt modelId="{9A4E09C2-1FC8-0E4A-9DB0-76CBD2AA37F0}" type="parTrans" cxnId="{7284E80A-BC94-A846-82AE-83561BFFEBA8}">
      <dgm:prSet/>
      <dgm:spPr/>
      <dgm:t>
        <a:bodyPr/>
        <a:lstStyle/>
        <a:p>
          <a:endParaRPr lang="en-US"/>
        </a:p>
      </dgm:t>
    </dgm:pt>
    <dgm:pt modelId="{589B8772-AD31-6D46-9943-728BC57FCFF0}" type="sibTrans" cxnId="{7284E80A-BC94-A846-82AE-83561BFFEBA8}">
      <dgm:prSet/>
      <dgm:spPr/>
      <dgm:t>
        <a:bodyPr/>
        <a:lstStyle/>
        <a:p>
          <a:endParaRPr lang="en-US"/>
        </a:p>
      </dgm:t>
    </dgm:pt>
    <dgm:pt modelId="{1765849F-9280-C84C-9B0C-EB0DE4FF7AD1}" type="pres">
      <dgm:prSet presAssocID="{3A001443-7ED1-2544-B54E-4DB6452ABCCF}" presName="diagram" presStyleCnt="0">
        <dgm:presLayoutVars>
          <dgm:chMax val="1"/>
          <dgm:dir/>
          <dgm:animLvl val="ctr"/>
          <dgm:resizeHandles val="exact"/>
        </dgm:presLayoutVars>
      </dgm:prSet>
      <dgm:spPr/>
      <dgm:t>
        <a:bodyPr/>
        <a:lstStyle/>
        <a:p>
          <a:endParaRPr lang="en-US"/>
        </a:p>
      </dgm:t>
    </dgm:pt>
    <dgm:pt modelId="{EADCAC5E-7EF4-454E-8B4C-D66CFFF3F499}" type="pres">
      <dgm:prSet presAssocID="{3A001443-7ED1-2544-B54E-4DB6452ABCCF}" presName="matrix" presStyleCnt="0"/>
      <dgm:spPr/>
    </dgm:pt>
    <dgm:pt modelId="{E862271E-39D9-F340-8E69-A9DFF62E1325}" type="pres">
      <dgm:prSet presAssocID="{3A001443-7ED1-2544-B54E-4DB6452ABCCF}" presName="tile1" presStyleLbl="node1" presStyleIdx="0" presStyleCnt="4"/>
      <dgm:spPr/>
      <dgm:t>
        <a:bodyPr/>
        <a:lstStyle/>
        <a:p>
          <a:endParaRPr lang="en-US"/>
        </a:p>
      </dgm:t>
    </dgm:pt>
    <dgm:pt modelId="{0A8A2188-AEA3-9B49-8AE0-D55AEDE683C5}" type="pres">
      <dgm:prSet presAssocID="{3A001443-7ED1-2544-B54E-4DB6452ABCCF}" presName="tile1text" presStyleLbl="node1" presStyleIdx="0" presStyleCnt="4">
        <dgm:presLayoutVars>
          <dgm:chMax val="0"/>
          <dgm:chPref val="0"/>
          <dgm:bulletEnabled val="1"/>
        </dgm:presLayoutVars>
      </dgm:prSet>
      <dgm:spPr/>
      <dgm:t>
        <a:bodyPr/>
        <a:lstStyle/>
        <a:p>
          <a:endParaRPr lang="en-US"/>
        </a:p>
      </dgm:t>
    </dgm:pt>
    <dgm:pt modelId="{F75D2555-75CC-7441-9ED6-5649EA7B667B}" type="pres">
      <dgm:prSet presAssocID="{3A001443-7ED1-2544-B54E-4DB6452ABCCF}" presName="tile2" presStyleLbl="node1" presStyleIdx="1" presStyleCnt="4"/>
      <dgm:spPr/>
      <dgm:t>
        <a:bodyPr/>
        <a:lstStyle/>
        <a:p>
          <a:endParaRPr lang="en-US"/>
        </a:p>
      </dgm:t>
    </dgm:pt>
    <dgm:pt modelId="{097E5F0D-1CE7-D448-810A-A4E432C9D99C}" type="pres">
      <dgm:prSet presAssocID="{3A001443-7ED1-2544-B54E-4DB6452ABCCF}" presName="tile2text" presStyleLbl="node1" presStyleIdx="1" presStyleCnt="4">
        <dgm:presLayoutVars>
          <dgm:chMax val="0"/>
          <dgm:chPref val="0"/>
          <dgm:bulletEnabled val="1"/>
        </dgm:presLayoutVars>
      </dgm:prSet>
      <dgm:spPr/>
      <dgm:t>
        <a:bodyPr/>
        <a:lstStyle/>
        <a:p>
          <a:endParaRPr lang="en-US"/>
        </a:p>
      </dgm:t>
    </dgm:pt>
    <dgm:pt modelId="{481BC097-D44F-C344-847E-70C0D230C5FB}" type="pres">
      <dgm:prSet presAssocID="{3A001443-7ED1-2544-B54E-4DB6452ABCCF}" presName="tile3" presStyleLbl="node1" presStyleIdx="2" presStyleCnt="4"/>
      <dgm:spPr/>
      <dgm:t>
        <a:bodyPr/>
        <a:lstStyle/>
        <a:p>
          <a:endParaRPr lang="en-US"/>
        </a:p>
      </dgm:t>
    </dgm:pt>
    <dgm:pt modelId="{E5A81322-E462-5143-A87C-134BA179DAA9}" type="pres">
      <dgm:prSet presAssocID="{3A001443-7ED1-2544-B54E-4DB6452ABCCF}" presName="tile3text" presStyleLbl="node1" presStyleIdx="2" presStyleCnt="4">
        <dgm:presLayoutVars>
          <dgm:chMax val="0"/>
          <dgm:chPref val="0"/>
          <dgm:bulletEnabled val="1"/>
        </dgm:presLayoutVars>
      </dgm:prSet>
      <dgm:spPr/>
      <dgm:t>
        <a:bodyPr/>
        <a:lstStyle/>
        <a:p>
          <a:endParaRPr lang="en-US"/>
        </a:p>
      </dgm:t>
    </dgm:pt>
    <dgm:pt modelId="{281F4647-E42C-644C-8333-E95FC4BF4201}" type="pres">
      <dgm:prSet presAssocID="{3A001443-7ED1-2544-B54E-4DB6452ABCCF}" presName="tile4" presStyleLbl="node1" presStyleIdx="3" presStyleCnt="4"/>
      <dgm:spPr/>
      <dgm:t>
        <a:bodyPr/>
        <a:lstStyle/>
        <a:p>
          <a:endParaRPr lang="en-US"/>
        </a:p>
      </dgm:t>
    </dgm:pt>
    <dgm:pt modelId="{03A06675-D845-AB43-975E-5A3FD7345949}" type="pres">
      <dgm:prSet presAssocID="{3A001443-7ED1-2544-B54E-4DB6452ABCCF}" presName="tile4text" presStyleLbl="node1" presStyleIdx="3" presStyleCnt="4">
        <dgm:presLayoutVars>
          <dgm:chMax val="0"/>
          <dgm:chPref val="0"/>
          <dgm:bulletEnabled val="1"/>
        </dgm:presLayoutVars>
      </dgm:prSet>
      <dgm:spPr/>
      <dgm:t>
        <a:bodyPr/>
        <a:lstStyle/>
        <a:p>
          <a:endParaRPr lang="en-US"/>
        </a:p>
      </dgm:t>
    </dgm:pt>
    <dgm:pt modelId="{EEA64693-8715-5649-A291-5DBC568D329A}" type="pres">
      <dgm:prSet presAssocID="{3A001443-7ED1-2544-B54E-4DB6452ABCCF}" presName="centerTile" presStyleLbl="fgShp" presStyleIdx="0" presStyleCnt="1" custLinFactNeighborX="-361" custLinFactNeighborY="-7931">
        <dgm:presLayoutVars>
          <dgm:chMax val="0"/>
          <dgm:chPref val="0"/>
        </dgm:presLayoutVars>
      </dgm:prSet>
      <dgm:spPr/>
      <dgm:t>
        <a:bodyPr/>
        <a:lstStyle/>
        <a:p>
          <a:endParaRPr lang="en-US"/>
        </a:p>
      </dgm:t>
    </dgm:pt>
  </dgm:ptLst>
  <dgm:cxnLst>
    <dgm:cxn modelId="{6ABB7E34-1E0B-CB48-8708-265A8AE644C9}" type="presOf" srcId="{09FB2D0D-B55B-B04E-A895-2AB7203173F7}" destId="{281F4647-E42C-644C-8333-E95FC4BF4201}" srcOrd="0" destOrd="0" presId="urn:microsoft.com/office/officeart/2005/8/layout/matrix1"/>
    <dgm:cxn modelId="{8AAB4123-4D7E-164C-B76F-3922E11C43C0}" type="presOf" srcId="{3A001443-7ED1-2544-B54E-4DB6452ABCCF}" destId="{1765849F-9280-C84C-9B0C-EB0DE4FF7AD1}" srcOrd="0" destOrd="0" presId="urn:microsoft.com/office/officeart/2005/8/layout/matrix1"/>
    <dgm:cxn modelId="{97366A2D-1BA1-B64D-B36B-98FECB90379F}" type="presOf" srcId="{348156FD-8546-5841-B109-9CC4E39019FC}" destId="{F75D2555-75CC-7441-9ED6-5649EA7B667B}" srcOrd="0" destOrd="0" presId="urn:microsoft.com/office/officeart/2005/8/layout/matrix1"/>
    <dgm:cxn modelId="{9D8FF006-CF57-E34D-8E7A-0F1F9D4AA6F9}" type="presOf" srcId="{09FB2D0D-B55B-B04E-A895-2AB7203173F7}" destId="{03A06675-D845-AB43-975E-5A3FD7345949}" srcOrd="1" destOrd="0" presId="urn:microsoft.com/office/officeart/2005/8/layout/matrix1"/>
    <dgm:cxn modelId="{9DF52A6A-511B-3043-A1CD-701F0652447C}" type="presOf" srcId="{DE4431A6-D490-3E41-9247-69304C85D220}" destId="{E5A81322-E462-5143-A87C-134BA179DAA9}" srcOrd="1" destOrd="0" presId="urn:microsoft.com/office/officeart/2005/8/layout/matrix1"/>
    <dgm:cxn modelId="{6FCB5959-AD61-794C-B13E-74EC19EBFAEF}" type="presOf" srcId="{348156FD-8546-5841-B109-9CC4E39019FC}" destId="{097E5F0D-1CE7-D448-810A-A4E432C9D99C}" srcOrd="1" destOrd="0" presId="urn:microsoft.com/office/officeart/2005/8/layout/matrix1"/>
    <dgm:cxn modelId="{C28DF94E-5FC3-7944-8B6C-19301428984E}" type="presOf" srcId="{649CC923-5203-5947-B304-AB8FCC0371D9}" destId="{EEA64693-8715-5649-A291-5DBC568D329A}" srcOrd="0" destOrd="0" presId="urn:microsoft.com/office/officeart/2005/8/layout/matrix1"/>
    <dgm:cxn modelId="{691373E7-321A-3949-BDAE-E5882B4A0E02}" srcId="{3A001443-7ED1-2544-B54E-4DB6452ABCCF}" destId="{649CC923-5203-5947-B304-AB8FCC0371D9}" srcOrd="0" destOrd="0" parTransId="{DBD4D578-D540-304D-B1E5-753AE6B8FF20}" sibTransId="{18FB6ADE-C257-2C4E-B682-45FCEDDD3A1F}"/>
    <dgm:cxn modelId="{4E6D4B5F-B342-2E49-90F9-0966E37DD5C6}" srcId="{649CC923-5203-5947-B304-AB8FCC0371D9}" destId="{348156FD-8546-5841-B109-9CC4E39019FC}" srcOrd="1" destOrd="0" parTransId="{BDCE445F-076A-4448-8E0F-5DEA58C64CE5}" sibTransId="{F7BAF150-F12D-344A-9E0C-1208D287AF75}"/>
    <dgm:cxn modelId="{CCF570A3-8CFE-E540-B1B4-3960F234B0DF}" srcId="{649CC923-5203-5947-B304-AB8FCC0371D9}" destId="{6847E51F-9E37-354D-8C38-AE2716BA249E}" srcOrd="0" destOrd="0" parTransId="{9E32244F-C33D-0C41-B41B-0BA634DAB771}" sibTransId="{B2097E04-88E3-B44B-8B91-C176286A85EC}"/>
    <dgm:cxn modelId="{F5CD4A66-4A9A-6F4E-9E0E-4570ABD0F9AE}" type="presOf" srcId="{6847E51F-9E37-354D-8C38-AE2716BA249E}" destId="{0A8A2188-AEA3-9B49-8AE0-D55AEDE683C5}" srcOrd="1" destOrd="0" presId="urn:microsoft.com/office/officeart/2005/8/layout/matrix1"/>
    <dgm:cxn modelId="{8CD96C91-AA0B-E546-BD15-1581E4B1CEE3}" srcId="{649CC923-5203-5947-B304-AB8FCC0371D9}" destId="{DE4431A6-D490-3E41-9247-69304C85D220}" srcOrd="2" destOrd="0" parTransId="{C291BF46-7CC9-2447-AEC6-C74FAEA6360A}" sibTransId="{1448E90F-1731-EF43-97FE-90682C32A19E}"/>
    <dgm:cxn modelId="{D96067CC-9111-0D44-A27F-620758FB16DF}" type="presOf" srcId="{6847E51F-9E37-354D-8C38-AE2716BA249E}" destId="{E862271E-39D9-F340-8E69-A9DFF62E1325}" srcOrd="0" destOrd="0" presId="urn:microsoft.com/office/officeart/2005/8/layout/matrix1"/>
    <dgm:cxn modelId="{7284E80A-BC94-A846-82AE-83561BFFEBA8}" srcId="{649CC923-5203-5947-B304-AB8FCC0371D9}" destId="{09FB2D0D-B55B-B04E-A895-2AB7203173F7}" srcOrd="3" destOrd="0" parTransId="{9A4E09C2-1FC8-0E4A-9DB0-76CBD2AA37F0}" sibTransId="{589B8772-AD31-6D46-9943-728BC57FCFF0}"/>
    <dgm:cxn modelId="{B8EF2F29-6315-9F4D-B701-7D2AB4E35677}" type="presOf" srcId="{DE4431A6-D490-3E41-9247-69304C85D220}" destId="{481BC097-D44F-C344-847E-70C0D230C5FB}" srcOrd="0" destOrd="0" presId="urn:microsoft.com/office/officeart/2005/8/layout/matrix1"/>
    <dgm:cxn modelId="{CFF5EFF8-D795-BC40-BCEC-953B4B50E6A3}" type="presParOf" srcId="{1765849F-9280-C84C-9B0C-EB0DE4FF7AD1}" destId="{EADCAC5E-7EF4-454E-8B4C-D66CFFF3F499}" srcOrd="0" destOrd="0" presId="urn:microsoft.com/office/officeart/2005/8/layout/matrix1"/>
    <dgm:cxn modelId="{46DBF32B-F8E0-F448-81D7-F58B3E6D347B}" type="presParOf" srcId="{EADCAC5E-7EF4-454E-8B4C-D66CFFF3F499}" destId="{E862271E-39D9-F340-8E69-A9DFF62E1325}" srcOrd="0" destOrd="0" presId="urn:microsoft.com/office/officeart/2005/8/layout/matrix1"/>
    <dgm:cxn modelId="{99AD22BB-D0CF-E146-A2C4-2A80EA50F0DD}" type="presParOf" srcId="{EADCAC5E-7EF4-454E-8B4C-D66CFFF3F499}" destId="{0A8A2188-AEA3-9B49-8AE0-D55AEDE683C5}" srcOrd="1" destOrd="0" presId="urn:microsoft.com/office/officeart/2005/8/layout/matrix1"/>
    <dgm:cxn modelId="{61E95F6A-77BB-364B-8B2C-D1351BB7F898}" type="presParOf" srcId="{EADCAC5E-7EF4-454E-8B4C-D66CFFF3F499}" destId="{F75D2555-75CC-7441-9ED6-5649EA7B667B}" srcOrd="2" destOrd="0" presId="urn:microsoft.com/office/officeart/2005/8/layout/matrix1"/>
    <dgm:cxn modelId="{A6C3A982-F19C-8243-8481-EBABD2BB235D}" type="presParOf" srcId="{EADCAC5E-7EF4-454E-8B4C-D66CFFF3F499}" destId="{097E5F0D-1CE7-D448-810A-A4E432C9D99C}" srcOrd="3" destOrd="0" presId="urn:microsoft.com/office/officeart/2005/8/layout/matrix1"/>
    <dgm:cxn modelId="{46C7588E-AA47-6749-A6F5-8B3E0D8EE3F4}" type="presParOf" srcId="{EADCAC5E-7EF4-454E-8B4C-D66CFFF3F499}" destId="{481BC097-D44F-C344-847E-70C0D230C5FB}" srcOrd="4" destOrd="0" presId="urn:microsoft.com/office/officeart/2005/8/layout/matrix1"/>
    <dgm:cxn modelId="{7F0DAC65-87A3-6346-8B14-DCB621CA4C98}" type="presParOf" srcId="{EADCAC5E-7EF4-454E-8B4C-D66CFFF3F499}" destId="{E5A81322-E462-5143-A87C-134BA179DAA9}" srcOrd="5" destOrd="0" presId="urn:microsoft.com/office/officeart/2005/8/layout/matrix1"/>
    <dgm:cxn modelId="{CFED03A4-21E7-8549-BD8E-35DA3166103B}" type="presParOf" srcId="{EADCAC5E-7EF4-454E-8B4C-D66CFFF3F499}" destId="{281F4647-E42C-644C-8333-E95FC4BF4201}" srcOrd="6" destOrd="0" presId="urn:microsoft.com/office/officeart/2005/8/layout/matrix1"/>
    <dgm:cxn modelId="{A69610BA-5638-1B44-80FB-3F55FB22DA0C}" type="presParOf" srcId="{EADCAC5E-7EF4-454E-8B4C-D66CFFF3F499}" destId="{03A06675-D845-AB43-975E-5A3FD7345949}" srcOrd="7" destOrd="0" presId="urn:microsoft.com/office/officeart/2005/8/layout/matrix1"/>
    <dgm:cxn modelId="{14F0ABB4-4F99-0441-936F-2238135B3464}" type="presParOf" srcId="{1765849F-9280-C84C-9B0C-EB0DE4FF7AD1}" destId="{EEA64693-8715-5649-A291-5DBC568D329A}"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13A5C0-EB2A-5443-B7CA-F40F342659C4}" type="datetimeFigureOut">
              <a:rPr lang="en-US" smtClean="0"/>
              <a:t>10/23/2015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705DE9-6766-024F-B688-A22CD3E836F1}" type="slidenum">
              <a:rPr lang="en-US" smtClean="0"/>
              <a:t>‹#›</a:t>
            </a:fld>
            <a:endParaRPr lang="en-US"/>
          </a:p>
        </p:txBody>
      </p:sp>
    </p:spTree>
    <p:extLst>
      <p:ext uri="{BB962C8B-B14F-4D97-AF65-F5344CB8AC3E}">
        <p14:creationId xmlns:p14="http://schemas.microsoft.com/office/powerpoint/2010/main" val="25681955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067332-4918-8243-BAD1-AA1AC5D98361}" type="datetimeFigureOut">
              <a:rPr lang="en-US" smtClean="0"/>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938D85-BE78-D147-98B9-1EE09392FE00}" type="slidenum">
              <a:rPr lang="en-US" smtClean="0"/>
              <a:t>‹#›</a:t>
            </a:fld>
            <a:endParaRPr lang="en-US"/>
          </a:p>
        </p:txBody>
      </p:sp>
    </p:spTree>
    <p:extLst>
      <p:ext uri="{BB962C8B-B14F-4D97-AF65-F5344CB8AC3E}">
        <p14:creationId xmlns:p14="http://schemas.microsoft.com/office/powerpoint/2010/main" val="21210658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Refer to one sheet about Medicare Part B premiums</a:t>
            </a:r>
            <a:r>
              <a:rPr lang="en-US" baseline="0" dirty="0" smtClean="0"/>
              <a:t> that may increase for 2016.  </a:t>
            </a:r>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2</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11</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12</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13</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Enroll in health insurance after</a:t>
            </a:r>
            <a:r>
              <a:rPr lang="en-US" sz="1200" baseline="0" dirty="0" smtClean="0"/>
              <a:t> age 65, upon retirement and after enrolling in Medicare Parts A &amp; B. </a:t>
            </a:r>
            <a:r>
              <a:rPr lang="en-US" sz="1200" dirty="0" smtClean="0">
                <a:solidFill>
                  <a:srgbClr val="000000"/>
                </a:solidFill>
              </a:rPr>
              <a:t>Post-65 retiree and their dependents can enroll in different plans</a:t>
            </a:r>
          </a:p>
          <a:p>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1" dirty="0" smtClean="0">
                <a:solidFill>
                  <a:srgbClr val="000000"/>
                </a:solidFill>
              </a:rPr>
              <a:t>NOTE: The employer’s plan establishes rules for vesting in the Emeriti Health Accounts and retirement eligibility for Emeriti insurance.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*Independent domestic partners generally pay for insurance outside of the Health Account.</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solidFill>
                  <a:srgbClr val="000000"/>
                </a:solidFill>
              </a:rPr>
              <a:t>**Determination of permanent disability also confers access to post-65 insurance for these individuals. Disability must occur before majority.  </a:t>
            </a:r>
          </a:p>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14</a:t>
            </a:fld>
            <a:endParaRPr lang="en-US"/>
          </a:p>
        </p:txBody>
      </p:sp>
    </p:spTree>
    <p:extLst>
      <p:ext uri="{BB962C8B-B14F-4D97-AF65-F5344CB8AC3E}">
        <p14:creationId xmlns:p14="http://schemas.microsoft.com/office/powerpoint/2010/main" val="1289301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15</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16</a:t>
            </a:fld>
            <a:endParaRPr lang="en-US"/>
          </a:p>
        </p:txBody>
      </p:sp>
    </p:spTree>
    <p:extLst>
      <p:ext uri="{BB962C8B-B14F-4D97-AF65-F5344CB8AC3E}">
        <p14:creationId xmlns:p14="http://schemas.microsoft.com/office/powerpoint/2010/main" val="2572717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17</a:t>
            </a:fld>
            <a:endParaRPr lang="en-US"/>
          </a:p>
        </p:txBody>
      </p:sp>
    </p:spTree>
    <p:extLst>
      <p:ext uri="{BB962C8B-B14F-4D97-AF65-F5344CB8AC3E}">
        <p14:creationId xmlns:p14="http://schemas.microsoft.com/office/powerpoint/2010/main" val="2572717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18</a:t>
            </a:fld>
            <a:endParaRPr lang="en-US"/>
          </a:p>
        </p:txBody>
      </p:sp>
    </p:spTree>
    <p:extLst>
      <p:ext uri="{BB962C8B-B14F-4D97-AF65-F5344CB8AC3E}">
        <p14:creationId xmlns:p14="http://schemas.microsoft.com/office/powerpoint/2010/main" val="2572717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3</a:t>
            </a:fld>
            <a:endParaRPr lang="en-US"/>
          </a:p>
        </p:txBody>
      </p:sp>
    </p:spTree>
    <p:extLst>
      <p:ext uri="{BB962C8B-B14F-4D97-AF65-F5344CB8AC3E}">
        <p14:creationId xmlns:p14="http://schemas.microsoft.com/office/powerpoint/2010/main" val="128930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4</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5</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6</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7</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Refer to the provider precertification list.  </a:t>
            </a:r>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8</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dirty="0" smtClean="0"/>
              <a:t>(includes plan deductible, your costs and plan costs in the Initial Coverage Period)</a:t>
            </a:r>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9</a:t>
            </a:fld>
            <a:endParaRPr lang="en-US"/>
          </a:p>
        </p:txBody>
      </p:sp>
    </p:spTree>
    <p:extLst>
      <p:ext uri="{BB962C8B-B14F-4D97-AF65-F5344CB8AC3E}">
        <p14:creationId xmlns:p14="http://schemas.microsoft.com/office/powerpoint/2010/main" val="759167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38D85-BE78-D147-98B9-1EE09392FE00}" type="slidenum">
              <a:rPr lang="en-US" smtClean="0"/>
              <a:t>10</a:t>
            </a:fld>
            <a:endParaRPr lang="en-US"/>
          </a:p>
        </p:txBody>
      </p:sp>
    </p:spTree>
    <p:extLst>
      <p:ext uri="{BB962C8B-B14F-4D97-AF65-F5344CB8AC3E}">
        <p14:creationId xmlns:p14="http://schemas.microsoft.com/office/powerpoint/2010/main" val="75916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200403" y="268290"/>
            <a:ext cx="5655833"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1"/>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0" y="390527"/>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A39F74FC-90A4-E641-B727-9FEE666AE09F}" type="datetime1">
              <a:rPr lang="en-US" smtClean="0"/>
              <a:t>10/23/2015</a:t>
            </a:fld>
            <a:endParaRPr lang="en-US"/>
          </a:p>
        </p:txBody>
      </p:sp>
      <p:sp>
        <p:nvSpPr>
          <p:cNvPr id="5" name="Footer Placeholder 4"/>
          <p:cNvSpPr>
            <a:spLocks noGrp="1"/>
          </p:cNvSpPr>
          <p:nvPr>
            <p:ph type="ftr" sz="quarter" idx="11"/>
          </p:nvPr>
        </p:nvSpPr>
        <p:spPr>
          <a:xfrm>
            <a:off x="3218688" y="6356352"/>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2"/>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22"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3"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A626D34-34A7-CA46-B18D-8D215380FF61}"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22"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3"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FB5FBA5-4C5F-744A-8EFF-E758B4B5C660}"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1" name="Content Placeholder 2"/>
          <p:cNvSpPr>
            <a:spLocks noGrp="1"/>
          </p:cNvSpPr>
          <p:nvPr>
            <p:ph sz="half" idx="14"/>
          </p:nvPr>
        </p:nvSpPr>
        <p:spPr>
          <a:xfrm>
            <a:off x="457200" y="221456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22"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9D0F0F-2F6A-5946-A977-3F73A89EBC44}" type="datetime1">
              <a:rPr lang="en-US" smtClean="0"/>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22"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D85A607-AC72-0B42-9367-8B561A8A16FE}" type="datetime1">
              <a:rPr lang="en-US" smtClean="0"/>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22"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4"/>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457199" y="2057402"/>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A52F9FD-8850-884F-AA53-FE47C5405717}"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4"/>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2"/>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161365" y="6124016"/>
            <a:ext cx="1752600" cy="365125"/>
          </a:xfrm>
        </p:spPr>
        <p:txBody>
          <a:bodyPr/>
          <a:lstStyle>
            <a:lvl1pPr algn="l">
              <a:defRPr/>
            </a:lvl1pPr>
          </a:lstStyle>
          <a:p>
            <a:fld id="{6E43D503-3FA0-E341-B7EE-B32F771B10E3}" type="datetime1">
              <a:rPr lang="en-US" smtClean="0"/>
              <a:t>10/23/2015</a:t>
            </a:fld>
            <a:endParaRPr lang="en-US"/>
          </a:p>
        </p:txBody>
      </p:sp>
      <p:sp>
        <p:nvSpPr>
          <p:cNvPr id="6" name="Footer Placeholder 5"/>
          <p:cNvSpPr>
            <a:spLocks noGrp="1"/>
          </p:cNvSpPr>
          <p:nvPr>
            <p:ph type="ftr" sz="quarter" idx="11"/>
          </p:nvPr>
        </p:nvSpPr>
        <p:spPr>
          <a:xfrm>
            <a:off x="174812" y="6356352"/>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9"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9"/>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058AC-1C11-8946-8549-5E810D82D9AA}"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5"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9"/>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9FCD9-DA22-CE46-BF0B-1146AAD1BA28}"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90"/>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8"/>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8"/>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C61CCB85-3246-544A-BC28-8B924001F513}" type="datetime1">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22"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3" y="1035425"/>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E866026-4B3A-8749-90E2-2FBE32F513E3}" type="datetime1">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562803"/>
            <a:ext cx="6508377" cy="1143000"/>
          </a:xfrm>
        </p:spPr>
        <p:txBody>
          <a:bodyPr/>
          <a:lstStyle>
            <a:lvl1pPr>
              <a:defRPr u="none"/>
            </a:lvl1pPr>
          </a:lstStyle>
          <a:p>
            <a:r>
              <a:rPr lang="en-US" dirty="0" smtClean="0"/>
              <a:t>Click to edit Master title style</a:t>
            </a:r>
            <a:endParaRPr dirty="0"/>
          </a:p>
        </p:txBody>
      </p:sp>
      <p:sp>
        <p:nvSpPr>
          <p:cNvPr id="3" name="Content Placeholder 2"/>
          <p:cNvSpPr>
            <a:spLocks noGrp="1"/>
          </p:cNvSpPr>
          <p:nvPr>
            <p:ph idx="1"/>
          </p:nvPr>
        </p:nvSpPr>
        <p:spPr>
          <a:xfrm>
            <a:off x="457199" y="2006593"/>
            <a:ext cx="6508377" cy="391636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Footer Placeholder 4"/>
          <p:cNvSpPr>
            <a:spLocks noGrp="1"/>
          </p:cNvSpPr>
          <p:nvPr>
            <p:ph type="ftr" sz="quarter" idx="11"/>
          </p:nvPr>
        </p:nvSpPr>
        <p:spPr/>
        <p:txBody>
          <a:bodyPr/>
          <a:lstStyle/>
          <a:p>
            <a:endParaRPr lang="en-US"/>
          </a:p>
        </p:txBody>
      </p:sp>
      <p:grpSp>
        <p:nvGrpSpPr>
          <p:cNvPr id="8" name="Group 7"/>
          <p:cNvGrpSpPr/>
          <p:nvPr userDrawn="1"/>
        </p:nvGrpSpPr>
        <p:grpSpPr>
          <a:xfrm>
            <a:off x="7874000" y="330501"/>
            <a:ext cx="994116" cy="437144"/>
            <a:chOff x="5575057" y="210814"/>
            <a:chExt cx="3276420" cy="1072609"/>
          </a:xfrm>
        </p:grpSpPr>
        <p:sp>
          <p:nvSpPr>
            <p:cNvPr id="9" name="Rectangle 8"/>
            <p:cNvSpPr/>
            <p:nvPr/>
          </p:nvSpPr>
          <p:spPr>
            <a:xfrm>
              <a:off x="5575057" y="210815"/>
              <a:ext cx="1092140" cy="10726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4000" b="1" dirty="0">
                <a:solidFill>
                  <a:prstClr val="white"/>
                </a:solidFill>
                <a:latin typeface="FontAwesome" pitchFamily="50" charset="0"/>
              </a:endParaRPr>
            </a:p>
          </p:txBody>
        </p:sp>
        <p:sp>
          <p:nvSpPr>
            <p:cNvPr id="10" name="Rectangle 9"/>
            <p:cNvSpPr/>
            <p:nvPr/>
          </p:nvSpPr>
          <p:spPr>
            <a:xfrm>
              <a:off x="7759337" y="210814"/>
              <a:ext cx="1092140" cy="10726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4000" b="1" dirty="0">
                <a:solidFill>
                  <a:prstClr val="white"/>
                </a:solidFill>
                <a:latin typeface="FontAwesome" pitchFamily="50" charset="0"/>
              </a:endParaRPr>
            </a:p>
          </p:txBody>
        </p:sp>
        <p:sp>
          <p:nvSpPr>
            <p:cNvPr id="11" name="Rectangle 10"/>
            <p:cNvSpPr/>
            <p:nvPr/>
          </p:nvSpPr>
          <p:spPr>
            <a:xfrm>
              <a:off x="6667197" y="210814"/>
              <a:ext cx="1092140" cy="107260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4000" b="1" dirty="0">
                <a:solidFill>
                  <a:prstClr val="white"/>
                </a:solidFill>
                <a:latin typeface="FontAwesome" pitchFamily="50" charset="0"/>
              </a:endParaRPr>
            </a:p>
          </p:txBody>
        </p:sp>
      </p:grpSp>
      <p:sp>
        <p:nvSpPr>
          <p:cNvPr id="6" name="Slide Number Placeholder 5"/>
          <p:cNvSpPr>
            <a:spLocks noGrp="1"/>
          </p:cNvSpPr>
          <p:nvPr>
            <p:ph type="sldNum" sz="quarter" idx="12"/>
          </p:nvPr>
        </p:nvSpPr>
        <p:spPr>
          <a:xfrm>
            <a:off x="8509747" y="6405159"/>
            <a:ext cx="506506" cy="365125"/>
          </a:xfrm>
        </p:spPr>
        <p:txBody>
          <a:bodyPr/>
          <a:lstStyle>
            <a:lvl1pPr>
              <a:defRPr sz="1050" b="0">
                <a:solidFill>
                  <a:schemeClr val="accent1"/>
                </a:solidFill>
              </a:defRPr>
            </a:lvl1pPr>
          </a:lstStyle>
          <a:p>
            <a:fld id="{57AF16DE-A0D5-4438-950F-5B1E159C2C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3" y="4171949"/>
            <a:ext cx="5457919" cy="1085851"/>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4" y="389966"/>
            <a:ext cx="5499847" cy="365125"/>
          </a:xfrm>
        </p:spPr>
        <p:txBody>
          <a:bodyPr/>
          <a:lstStyle>
            <a:lvl1pPr>
              <a:defRPr sz="2200" b="0" baseline="0">
                <a:solidFill>
                  <a:schemeClr val="bg1"/>
                </a:solidFill>
              </a:defRPr>
            </a:lvl1pPr>
          </a:lstStyle>
          <a:p>
            <a:fld id="{4762995D-BB75-CB47-BFE2-0B9A2FC26889}" type="datetime1">
              <a:rPr lang="en-US" smtClean="0"/>
              <a:t>10/23/2015</a:t>
            </a:fld>
            <a:endParaRPr lang="en-US"/>
          </a:p>
        </p:txBody>
      </p:sp>
      <p:sp>
        <p:nvSpPr>
          <p:cNvPr id="5" name="Footer Placeholder 4"/>
          <p:cNvSpPr>
            <a:spLocks noGrp="1"/>
          </p:cNvSpPr>
          <p:nvPr>
            <p:ph type="ftr" sz="quarter" idx="11"/>
          </p:nvPr>
        </p:nvSpPr>
        <p:spPr>
          <a:xfrm>
            <a:off x="3213847" y="6356352"/>
            <a:ext cx="4734112" cy="365125"/>
          </a:xfrm>
        </p:spPr>
        <p:txBody>
          <a:bodyPr/>
          <a:lstStyle/>
          <a:p>
            <a:endParaRPr lang="en-US"/>
          </a:p>
        </p:txBody>
      </p:sp>
      <p:sp>
        <p:nvSpPr>
          <p:cNvPr id="6" name="Slide Number Placeholder 5"/>
          <p:cNvSpPr>
            <a:spLocks noGrp="1"/>
          </p:cNvSpPr>
          <p:nvPr>
            <p:ph type="sldNum" sz="quarter" idx="12"/>
          </p:nvPr>
        </p:nvSpPr>
        <p:spPr>
          <a:xfrm>
            <a:off x="8265459" y="6356352"/>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4"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7"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7" y="2209801"/>
            <a:ext cx="6508377" cy="391636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7212106" y="6356352"/>
            <a:ext cx="1752600" cy="365125"/>
          </a:xfrm>
        </p:spPr>
        <p:txBody>
          <a:bodyPr/>
          <a:lstStyle/>
          <a:p>
            <a:fld id="{69D603FD-393D-AA49-B0A6-3E85E5684829}" type="datetime1">
              <a:rPr lang="en-US" smtClean="0"/>
              <a:t>10/23/2015</a:t>
            </a:fld>
            <a:endParaRPr lang="en-US"/>
          </a:p>
        </p:txBody>
      </p:sp>
      <p:sp>
        <p:nvSpPr>
          <p:cNvPr id="5" name="Footer Placeholder 4"/>
          <p:cNvSpPr>
            <a:spLocks noGrp="1"/>
          </p:cNvSpPr>
          <p:nvPr>
            <p:ph type="ftr" sz="quarter" idx="11"/>
          </p:nvPr>
        </p:nvSpPr>
        <p:spPr>
          <a:xfrm>
            <a:off x="2178423" y="6356352"/>
            <a:ext cx="4926852" cy="365125"/>
          </a:xfrm>
        </p:spPr>
        <p:txBody>
          <a:bodyPr/>
          <a:lstStyle/>
          <a:p>
            <a:endParaRPr lang="en-US"/>
          </a:p>
        </p:txBody>
      </p:sp>
      <p:sp>
        <p:nvSpPr>
          <p:cNvPr id="6" name="Slide Number Placeholder 5"/>
          <p:cNvSpPr>
            <a:spLocks noGrp="1"/>
          </p:cNvSpPr>
          <p:nvPr>
            <p:ph type="sldNum" sz="quarter" idx="12"/>
          </p:nvPr>
        </p:nvSpPr>
        <p:spPr>
          <a:xfrm>
            <a:off x="331694" y="361018"/>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21"/>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6"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2"/>
            <a:ext cx="4966446" cy="139849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3"/>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5562600" y="6356352"/>
            <a:ext cx="1622612" cy="365125"/>
          </a:xfrm>
        </p:spPr>
        <p:txBody>
          <a:bodyPr/>
          <a:lstStyle/>
          <a:p>
            <a:fld id="{B81429F7-CD2B-B44F-A017-FB07A4F156A0}" type="datetime1">
              <a:rPr lang="en-US" smtClean="0"/>
              <a:t>10/23/2015</a:t>
            </a:fld>
            <a:endParaRPr lang="en-US"/>
          </a:p>
        </p:txBody>
      </p:sp>
      <p:sp>
        <p:nvSpPr>
          <p:cNvPr id="5" name="Footer Placeholder 4"/>
          <p:cNvSpPr>
            <a:spLocks noGrp="1"/>
          </p:cNvSpPr>
          <p:nvPr>
            <p:ph type="ftr" sz="quarter" idx="11"/>
          </p:nvPr>
        </p:nvSpPr>
        <p:spPr>
          <a:xfrm>
            <a:off x="174812" y="6356352"/>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3"/>
            <a:ext cx="4966446" cy="139849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3"/>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1"/>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22"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3"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ED839C7E-9011-3444-AD1F-37970AE98447}"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22"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3"/>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4"/>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279391" y="2054132"/>
            <a:ext cx="3566160" cy="639763"/>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4"/>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F507B27C-0612-CC4C-B82E-851B3AABC148}" type="datetime1">
              <a:rPr lang="en-US" smtClean="0"/>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22"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3"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3" y="221456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C7BC31C3-8F6E-5E46-B727-25C1DA4E874B}" type="datetime1">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3"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1"/>
            <a:ext cx="6508377" cy="3916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7198659" y="6356352"/>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6A13B42A-ADCD-7940-A85B-64DF3975E291}" type="datetime1">
              <a:rPr lang="en-US" smtClean="0"/>
              <a:t>10/23/2015</a:t>
            </a:fld>
            <a:endParaRPr lang="en-US"/>
          </a:p>
        </p:txBody>
      </p:sp>
      <p:sp>
        <p:nvSpPr>
          <p:cNvPr id="5" name="Footer Placeholder 4"/>
          <p:cNvSpPr>
            <a:spLocks noGrp="1"/>
          </p:cNvSpPr>
          <p:nvPr>
            <p:ph type="ftr" sz="quarter" idx="3"/>
          </p:nvPr>
        </p:nvSpPr>
        <p:spPr>
          <a:xfrm>
            <a:off x="174812" y="6356352"/>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8"/>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3891" y="3718049"/>
            <a:ext cx="4339927" cy="1048684"/>
          </a:xfrm>
        </p:spPr>
        <p:txBody>
          <a:bodyPr>
            <a:normAutofit/>
          </a:bodyPr>
          <a:lstStyle/>
          <a:p>
            <a:r>
              <a:rPr lang="en-US" sz="2400" dirty="0" smtClean="0"/>
              <a:t>Already Retired</a:t>
            </a:r>
            <a:endParaRPr lang="en-US" sz="2400" dirty="0"/>
          </a:p>
        </p:txBody>
      </p:sp>
      <p:sp>
        <p:nvSpPr>
          <p:cNvPr id="3" name="Subtitle 2"/>
          <p:cNvSpPr>
            <a:spLocks noGrp="1"/>
          </p:cNvSpPr>
          <p:nvPr>
            <p:ph type="subTitle" idx="1"/>
          </p:nvPr>
        </p:nvSpPr>
        <p:spPr>
          <a:xfrm>
            <a:off x="3189292" y="4894576"/>
            <a:ext cx="3469630" cy="583358"/>
          </a:xfrm>
        </p:spPr>
        <p:txBody>
          <a:bodyPr>
            <a:normAutofit fontScale="92500" lnSpcReduction="20000"/>
          </a:bodyPr>
          <a:lstStyle/>
          <a:p>
            <a:r>
              <a:rPr lang="en-US" sz="2000" dirty="0" smtClean="0"/>
              <a:t>Your Institution’s </a:t>
            </a:r>
          </a:p>
          <a:p>
            <a:r>
              <a:rPr lang="en-US" sz="2000" dirty="0" smtClean="0"/>
              <a:t>Retirement Health Plan</a:t>
            </a:r>
          </a:p>
        </p:txBody>
      </p:sp>
      <p:pic>
        <p:nvPicPr>
          <p:cNvPr id="4" name="Picture 1" descr="1-20-14-Emeriti.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7117" y="6180667"/>
            <a:ext cx="1804153" cy="442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34433" y="5834009"/>
            <a:ext cx="1080990" cy="253916"/>
          </a:xfrm>
          <a:prstGeom prst="rect">
            <a:avLst/>
          </a:prstGeom>
          <a:noFill/>
        </p:spPr>
        <p:txBody>
          <a:bodyPr wrap="square" rtlCol="0">
            <a:spAutoFit/>
          </a:bodyPr>
          <a:lstStyle/>
          <a:p>
            <a:r>
              <a:rPr lang="en-US" sz="1050" dirty="0" smtClean="0"/>
              <a:t>Powered by</a:t>
            </a:r>
            <a:endParaRPr lang="en-US" sz="1050" dirty="0"/>
          </a:p>
        </p:txBody>
      </p:sp>
      <p:cxnSp>
        <p:nvCxnSpPr>
          <p:cNvPr id="9" name="Straight Connector 8"/>
          <p:cNvCxnSpPr/>
          <p:nvPr/>
        </p:nvCxnSpPr>
        <p:spPr>
          <a:xfrm>
            <a:off x="374343" y="6114607"/>
            <a:ext cx="1666127" cy="15621"/>
          </a:xfrm>
          <a:prstGeom prst="line">
            <a:avLst/>
          </a:prstGeom>
          <a:ln w="3175" cmpd="sng">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7162800" y="4246490"/>
            <a:ext cx="1673870" cy="520243"/>
            <a:chOff x="5575057" y="210814"/>
            <a:chExt cx="3276420" cy="1072609"/>
          </a:xfrm>
        </p:grpSpPr>
        <p:sp>
          <p:nvSpPr>
            <p:cNvPr id="15" name="Rectangle 14"/>
            <p:cNvSpPr/>
            <p:nvPr/>
          </p:nvSpPr>
          <p:spPr>
            <a:xfrm>
              <a:off x="5575057" y="210815"/>
              <a:ext cx="1092140" cy="10726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4000" b="1" dirty="0">
                <a:solidFill>
                  <a:prstClr val="white"/>
                </a:solidFill>
                <a:latin typeface="FontAwesome" pitchFamily="50" charset="0"/>
              </a:endParaRPr>
            </a:p>
          </p:txBody>
        </p:sp>
        <p:sp>
          <p:nvSpPr>
            <p:cNvPr id="16" name="Rectangle 15"/>
            <p:cNvSpPr/>
            <p:nvPr/>
          </p:nvSpPr>
          <p:spPr>
            <a:xfrm>
              <a:off x="7759337" y="210814"/>
              <a:ext cx="1092140" cy="10726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4000" b="1" dirty="0">
                <a:solidFill>
                  <a:prstClr val="white"/>
                </a:solidFill>
                <a:latin typeface="FontAwesome" pitchFamily="50" charset="0"/>
              </a:endParaRPr>
            </a:p>
          </p:txBody>
        </p:sp>
        <p:sp>
          <p:nvSpPr>
            <p:cNvPr id="19" name="Rectangle 18"/>
            <p:cNvSpPr/>
            <p:nvPr/>
          </p:nvSpPr>
          <p:spPr>
            <a:xfrm>
              <a:off x="6667197" y="210814"/>
              <a:ext cx="1092140" cy="107260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4000" b="1" dirty="0">
                <a:solidFill>
                  <a:prstClr val="white"/>
                </a:solidFill>
                <a:latin typeface="FontAwesome" pitchFamily="50" charset="0"/>
              </a:endParaRPr>
            </a:p>
          </p:txBody>
        </p:sp>
      </p:grpSp>
      <p:pic>
        <p:nvPicPr>
          <p:cNvPr id="12" name="Picture 8" descr="COUPLE.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5001" y="442685"/>
            <a:ext cx="3217552" cy="34435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03022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289021"/>
            <a:ext cx="7670801" cy="1143000"/>
          </a:xfrm>
        </p:spPr>
        <p:txBody>
          <a:bodyPr/>
          <a:lstStyle/>
          <a:p>
            <a:r>
              <a:rPr lang="en-US" sz="2800" dirty="0" smtClean="0">
                <a:solidFill>
                  <a:srgbClr val="2C7C9F"/>
                </a:solidFill>
              </a:rPr>
              <a:t>How Emeriti’s Part D Drug Plans Work</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10</a:t>
            </a:fld>
            <a:endParaRPr lang="en-US" dirty="0"/>
          </a:p>
        </p:txBody>
      </p:sp>
      <p:graphicFrame>
        <p:nvGraphicFramePr>
          <p:cNvPr id="27" name="Table 26"/>
          <p:cNvGraphicFramePr>
            <a:graphicFrameLocks noGrp="1"/>
          </p:cNvGraphicFramePr>
          <p:nvPr>
            <p:extLst>
              <p:ext uri="{D42A27DB-BD31-4B8C-83A1-F6EECF244321}">
                <p14:modId xmlns:p14="http://schemas.microsoft.com/office/powerpoint/2010/main" val="864650968"/>
              </p:ext>
            </p:extLst>
          </p:nvPr>
        </p:nvGraphicFramePr>
        <p:xfrm>
          <a:off x="321733" y="1659479"/>
          <a:ext cx="8509000" cy="4122136"/>
        </p:xfrm>
        <a:graphic>
          <a:graphicData uri="http://schemas.openxmlformats.org/drawingml/2006/table">
            <a:tbl>
              <a:tblPr firstRow="1" bandRow="1">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effectLst>
                  <a:outerShdw blurRad="40000" dist="20000" dir="5400000" rotWithShape="0">
                    <a:srgbClr val="000000">
                      <a:alpha val="38000"/>
                    </a:srgbClr>
                  </a:outerShdw>
                </a:effectLst>
              </a:tblPr>
              <a:tblGrid>
                <a:gridCol w="2720799"/>
                <a:gridCol w="2951867"/>
                <a:gridCol w="2836334"/>
              </a:tblGrid>
              <a:tr h="51646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b="1" dirty="0" smtClean="0">
                          <a:solidFill>
                            <a:schemeClr val="tx1"/>
                          </a:solidFill>
                        </a:rPr>
                        <a:t>Rx Premium Plan</a:t>
                      </a:r>
                      <a:endParaRPr lang="en-US"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b="1" dirty="0" smtClean="0">
                          <a:solidFill>
                            <a:schemeClr val="tx1"/>
                          </a:solidFill>
                        </a:rPr>
                        <a:t>Rx Plus Plan</a:t>
                      </a:r>
                      <a:endParaRPr lang="en-US"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b="1" dirty="0" smtClean="0">
                          <a:solidFill>
                            <a:schemeClr val="tx1"/>
                          </a:solidFill>
                        </a:rPr>
                        <a:t>Rx Standard Plan</a:t>
                      </a:r>
                      <a:endParaRPr lang="en-US"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r>
              <a:tr h="372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smtClean="0"/>
                        <a:t>Open 2</a:t>
                      </a:r>
                      <a:r>
                        <a:rPr lang="en-US" sz="1300" baseline="0" smtClean="0"/>
                        <a:t> </a:t>
                      </a:r>
                      <a:r>
                        <a:rPr lang="en-US" sz="1300" baseline="0" dirty="0" smtClean="0"/>
                        <a:t>Formulary</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Open 2</a:t>
                      </a:r>
                      <a:r>
                        <a:rPr lang="en-US" sz="1300" baseline="0" dirty="0" smtClean="0"/>
                        <a:t> Formulary</a:t>
                      </a:r>
                      <a:endParaRPr lang="en-US" sz="13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GRP B2 Formulary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4148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dirty="0" smtClean="0"/>
                        <a:t>$100 deductible</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dirty="0" smtClean="0"/>
                        <a:t>$100 deductible</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dirty="0" smtClean="0"/>
                        <a:t>$310 deductible</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8128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Initial Coverage</a:t>
                      </a:r>
                      <a:r>
                        <a:rPr lang="en-US" sz="1300" b="1" baseline="0" dirty="0" smtClean="0"/>
                        <a:t> Limit:</a:t>
                      </a:r>
                    </a:p>
                    <a:p>
                      <a:r>
                        <a:rPr lang="en-US" sz="1300" baseline="0" dirty="0" smtClean="0"/>
                        <a:t>Coinsurance: 15% generic, </a:t>
                      </a:r>
                    </a:p>
                    <a:p>
                      <a:r>
                        <a:rPr lang="en-US" sz="1300" baseline="0" dirty="0" smtClean="0"/>
                        <a:t>25% preferred brand, </a:t>
                      </a:r>
                    </a:p>
                    <a:p>
                      <a:r>
                        <a:rPr lang="en-US" sz="1300" baseline="0" dirty="0" smtClean="0"/>
                        <a:t>40% non-preferred brand</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Initial Coverage</a:t>
                      </a:r>
                      <a:r>
                        <a:rPr lang="en-US" sz="1300" b="1" baseline="0" dirty="0" smtClean="0"/>
                        <a:t> Limit:</a:t>
                      </a:r>
                    </a:p>
                    <a:p>
                      <a:r>
                        <a:rPr lang="en-US" sz="1300" baseline="0" dirty="0" smtClean="0"/>
                        <a:t>Coinsurance: 15% generic, </a:t>
                      </a:r>
                    </a:p>
                    <a:p>
                      <a:r>
                        <a:rPr lang="en-US" sz="1300" baseline="0" dirty="0" smtClean="0"/>
                        <a:t>25% preferred brand, </a:t>
                      </a:r>
                    </a:p>
                    <a:p>
                      <a:r>
                        <a:rPr lang="en-US" sz="1300" baseline="0" dirty="0" smtClean="0"/>
                        <a:t>50% non-preferred brand</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Initial Coverage</a:t>
                      </a:r>
                      <a:r>
                        <a:rPr lang="en-US" sz="1300" b="1" baseline="0" dirty="0" smtClean="0"/>
                        <a:t> Limit:</a:t>
                      </a:r>
                    </a:p>
                    <a:p>
                      <a:r>
                        <a:rPr lang="en-US" sz="1300" baseline="0" dirty="0" smtClean="0"/>
                        <a:t>Coinsurance: 15% generic, </a:t>
                      </a:r>
                    </a:p>
                    <a:p>
                      <a:r>
                        <a:rPr lang="en-US" sz="1300" baseline="0" dirty="0" smtClean="0"/>
                        <a:t>25% preferred brand</a:t>
                      </a:r>
                      <a:endParaRPr lang="en-US" sz="13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r>
              <a:tr h="6241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Coverage Gap:</a:t>
                      </a:r>
                    </a:p>
                    <a:p>
                      <a:r>
                        <a:rPr lang="en-US" sz="1300" dirty="0" smtClean="0"/>
                        <a:t>Same coverage at same coinsurance</a:t>
                      </a:r>
                      <a:r>
                        <a:rPr lang="en-US" sz="1300" baseline="0" dirty="0" smtClean="0"/>
                        <a:t> level</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Coverage Gap:</a:t>
                      </a:r>
                    </a:p>
                    <a:p>
                      <a:r>
                        <a:rPr lang="en-US" sz="1300" dirty="0" smtClean="0"/>
                        <a:t>15% copay for Tier 1</a:t>
                      </a:r>
                      <a:r>
                        <a:rPr lang="en-US" sz="1300" baseline="0" dirty="0" smtClean="0"/>
                        <a:t> generic drugs</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Coverage Gap:</a:t>
                      </a:r>
                    </a:p>
                    <a:p>
                      <a:r>
                        <a:rPr lang="en-US" sz="1300" dirty="0" smtClean="0"/>
                        <a:t>58% generic, 45% brand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6241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Catastrophic Coverage:</a:t>
                      </a:r>
                    </a:p>
                    <a:p>
                      <a:r>
                        <a:rPr lang="en-US" sz="1300" dirty="0" smtClean="0"/>
                        <a:t>100% coverage</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Catastrophic Coverage:</a:t>
                      </a:r>
                    </a:p>
                    <a:p>
                      <a:r>
                        <a:rPr lang="en-US" sz="1300" dirty="0" smtClean="0"/>
                        <a:t>95% coverage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Catastrophic Coverage:</a:t>
                      </a:r>
                    </a:p>
                    <a:p>
                      <a:r>
                        <a:rPr lang="en-US" sz="1300" dirty="0" smtClean="0"/>
                        <a:t>95% coverage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r>
              <a:tr h="6241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dirty="0" smtClean="0"/>
                        <a:t>No step therapy required</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dirty="0" smtClean="0"/>
                        <a:t>Step therapy</a:t>
                      </a:r>
                      <a:r>
                        <a:rPr lang="en-US" sz="1300" baseline="0" dirty="0" smtClean="0"/>
                        <a:t> required for </a:t>
                      </a:r>
                    </a:p>
                    <a:p>
                      <a:r>
                        <a:rPr lang="en-US" sz="1300" baseline="0" dirty="0" smtClean="0"/>
                        <a:t>some drugs</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dirty="0" smtClean="0"/>
                        <a:t>Step therapy</a:t>
                      </a:r>
                      <a:r>
                        <a:rPr lang="en-US" sz="1300" baseline="0" dirty="0" smtClean="0"/>
                        <a:t> required for </a:t>
                      </a:r>
                    </a:p>
                    <a:p>
                      <a:r>
                        <a:rPr lang="en-US" sz="1300" baseline="0" dirty="0" smtClean="0"/>
                        <a:t>some drugs</a:t>
                      </a:r>
                      <a:endParaRPr lang="en-US" sz="13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3" name="Rectangle 2"/>
          <p:cNvSpPr/>
          <p:nvPr/>
        </p:nvSpPr>
        <p:spPr>
          <a:xfrm>
            <a:off x="321732" y="6024765"/>
            <a:ext cx="8085667" cy="507831"/>
          </a:xfrm>
          <a:prstGeom prst="rect">
            <a:avLst/>
          </a:prstGeom>
        </p:spPr>
        <p:txBody>
          <a:bodyPr wrap="square">
            <a:spAutoFit/>
          </a:bodyPr>
          <a:lstStyle/>
          <a:p>
            <a:r>
              <a:rPr lang="en-US" sz="900" i="1" dirty="0" smtClean="0"/>
              <a:t>The </a:t>
            </a:r>
            <a:r>
              <a:rPr lang="en-US" sz="900" i="1" dirty="0"/>
              <a:t>Medicare Coverage Gap Discount Program will continue to provide manufacturer discounts on brand name drugs to Part D beneficiaries who reach the Coverage Gap and are not already receiving “</a:t>
            </a:r>
            <a:r>
              <a:rPr lang="en-US" sz="900" i="1" dirty="0" smtClean="0"/>
              <a:t>Extra Help</a:t>
            </a:r>
            <a:r>
              <a:rPr lang="en-US" sz="900" i="1" dirty="0"/>
              <a:t>.”  A 50% discount on the negotiated price of preferred and non-preferred brand drugs (excluding the dispensing fee) will be available from manufacturers that have agreed to provide the discount. </a:t>
            </a:r>
            <a:endParaRPr lang="en-US" sz="900" dirty="0"/>
          </a:p>
        </p:txBody>
      </p:sp>
    </p:spTree>
    <p:extLst>
      <p:ext uri="{BB962C8B-B14F-4D97-AF65-F5344CB8AC3E}">
        <p14:creationId xmlns:p14="http://schemas.microsoft.com/office/powerpoint/2010/main" val="1809738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382155"/>
            <a:ext cx="6790268" cy="1143000"/>
          </a:xfrm>
        </p:spPr>
        <p:txBody>
          <a:bodyPr/>
          <a:lstStyle/>
          <a:p>
            <a:r>
              <a:rPr lang="en-US" sz="3200" dirty="0" smtClean="0">
                <a:solidFill>
                  <a:srgbClr val="2C7C9F"/>
                </a:solidFill>
              </a:rPr>
              <a:t>Medicare 42% Mandate </a:t>
            </a:r>
            <a:br>
              <a:rPr lang="en-US" sz="3200" dirty="0" smtClean="0">
                <a:solidFill>
                  <a:srgbClr val="2C7C9F"/>
                </a:solidFill>
              </a:rPr>
            </a:br>
            <a:r>
              <a:rPr lang="en-US" sz="3200" u="sng" dirty="0" smtClean="0">
                <a:solidFill>
                  <a:srgbClr val="2C7C9F"/>
                </a:solidFill>
              </a:rPr>
              <a:t>Generic Drugs </a:t>
            </a:r>
            <a:r>
              <a:rPr lang="en-US" sz="3200" dirty="0" smtClean="0">
                <a:solidFill>
                  <a:srgbClr val="2C7C9F"/>
                </a:solidFill>
              </a:rPr>
              <a:t>in Coverage Gap</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11</a:t>
            </a:fld>
            <a:endParaRPr lang="en-US" dirty="0"/>
          </a:p>
        </p:txBody>
      </p:sp>
      <p:graphicFrame>
        <p:nvGraphicFramePr>
          <p:cNvPr id="6" name="Group 55"/>
          <p:cNvGraphicFramePr>
            <a:graphicFrameLocks noGrp="1"/>
          </p:cNvGraphicFramePr>
          <p:nvPr>
            <p:extLst>
              <p:ext uri="{D42A27DB-BD31-4B8C-83A1-F6EECF244321}">
                <p14:modId xmlns:p14="http://schemas.microsoft.com/office/powerpoint/2010/main" val="1667476133"/>
              </p:ext>
            </p:extLst>
          </p:nvPr>
        </p:nvGraphicFramePr>
        <p:xfrm>
          <a:off x="414867" y="2027767"/>
          <a:ext cx="8204200" cy="1714500"/>
        </p:xfrm>
        <a:graphic>
          <a:graphicData uri="http://schemas.openxmlformats.org/drawingml/2006/table">
            <a:tbl>
              <a:tblPr>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effectLst>
                  <a:outerShdw blurRad="40000" dist="20000" dir="5400000" rotWithShape="0">
                    <a:srgbClr val="000000">
                      <a:alpha val="38000"/>
                    </a:srgbClr>
                  </a:outerShdw>
                </a:effectLst>
              </a:tblPr>
              <a:tblGrid>
                <a:gridCol w="2560275"/>
                <a:gridCol w="1927058"/>
                <a:gridCol w="1684867"/>
                <a:gridCol w="2032000"/>
              </a:tblGrid>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rgbClr val="000000"/>
                          </a:solidFill>
                          <a:effectLst/>
                        </a:rPr>
                        <a:t>Sample Generic - </a:t>
                      </a:r>
                      <a:r>
                        <a:rPr kumimoji="0" lang="en-US" sz="1600" b="1" u="sng" strike="noStrike" cap="none" normalizeH="0" baseline="0" dirty="0" smtClean="0">
                          <a:ln>
                            <a:noFill/>
                          </a:ln>
                          <a:solidFill>
                            <a:srgbClr val="000000"/>
                          </a:solidFill>
                          <a:effectLst/>
                        </a:rPr>
                        <a:t>$30</a:t>
                      </a:r>
                      <a:endParaRPr kumimoji="0" lang="en-US" sz="1600" b="1" i="0" u="sng" strike="noStrike" cap="none" normalizeH="0" baseline="0" dirty="0" smtClean="0">
                        <a:ln>
                          <a:noFill/>
                        </a:ln>
                        <a:solidFill>
                          <a:srgbClr val="0000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rgbClr val="000000"/>
                          </a:solidFill>
                          <a:effectLst/>
                        </a:rPr>
                        <a:t>Rx Standard Plan</a:t>
                      </a:r>
                      <a:endParaRPr kumimoji="0" lang="en-US" sz="1600" b="1" i="0" u="none" strike="noStrike" cap="none" normalizeH="0" baseline="0" dirty="0" smtClean="0">
                        <a:ln>
                          <a:noFill/>
                        </a:ln>
                        <a:solidFill>
                          <a:srgbClr val="0000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rgbClr val="000000"/>
                          </a:solidFill>
                          <a:effectLst/>
                        </a:rPr>
                        <a:t>Rx Plus Plan</a:t>
                      </a:r>
                      <a:endParaRPr kumimoji="0" lang="en-US" sz="1600" b="1" i="0" u="none" strike="noStrike" cap="none" normalizeH="0" baseline="0" dirty="0" smtClean="0">
                        <a:ln>
                          <a:noFill/>
                        </a:ln>
                        <a:solidFill>
                          <a:srgbClr val="0000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rgbClr val="000000"/>
                          </a:solidFill>
                          <a:effectLst/>
                        </a:rPr>
                        <a:t>Rx Premium Plan</a:t>
                      </a:r>
                      <a:endParaRPr kumimoji="0" lang="en-US" sz="1600" b="1" i="0" u="none" strike="noStrike" cap="none" normalizeH="0" baseline="0" dirty="0" smtClean="0">
                        <a:ln>
                          <a:noFill/>
                        </a:ln>
                        <a:solidFill>
                          <a:srgbClr val="0000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2"/>
                    </a:solidFill>
                  </a:tcPr>
                </a:tc>
              </a:tr>
              <a:tr h="6477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Your Cost Share</a:t>
                      </a:r>
                      <a:endParaRPr kumimoji="0" lang="en-US" sz="1800" b="1" i="0" u="none" strike="noStrike" cap="none" normalizeH="0" baseline="0" dirty="0" smtClean="0">
                        <a:ln>
                          <a:noFill/>
                        </a:ln>
                        <a:solidFill>
                          <a:schemeClr val="tx1"/>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58%</a:t>
                      </a:r>
                      <a:endParaRPr kumimoji="0" lang="en-US" sz="1800" b="0" i="0" u="none" strike="noStrike" cap="none" normalizeH="0" baseline="0" dirty="0" smtClean="0">
                        <a:ln>
                          <a:noFill/>
                        </a:ln>
                        <a:solidFill>
                          <a:schemeClr val="tx1"/>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15%</a:t>
                      </a:r>
                      <a:endParaRPr kumimoji="0" lang="en-US" sz="1800" b="0" i="0" u="none" strike="noStrike" cap="none" normalizeH="0" baseline="0" dirty="0" smtClean="0">
                        <a:ln>
                          <a:noFill/>
                        </a:ln>
                        <a:solidFill>
                          <a:schemeClr val="tx1"/>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15%</a:t>
                      </a:r>
                      <a:endParaRPr kumimoji="0" lang="en-US" sz="1800" b="0" i="0" u="none" strike="noStrike" cap="none" normalizeH="0" baseline="0" dirty="0" smtClean="0">
                        <a:ln>
                          <a:noFill/>
                        </a:ln>
                        <a:solidFill>
                          <a:schemeClr val="tx1"/>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r>
              <a:tr h="6096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You Pay</a:t>
                      </a:r>
                      <a:endParaRPr kumimoji="0" lang="en-US" sz="1800" b="1" i="0" u="none" strike="noStrike" cap="none" normalizeH="0" baseline="0" dirty="0" smtClean="0">
                        <a:ln>
                          <a:noFill/>
                        </a:ln>
                        <a:solidFill>
                          <a:schemeClr val="tx1"/>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$17.40</a:t>
                      </a:r>
                      <a:endParaRPr kumimoji="0" lang="en-US" sz="1800" b="1" i="0" u="none" strike="noStrike" cap="none" normalizeH="0" baseline="0" dirty="0" smtClean="0">
                        <a:ln>
                          <a:noFill/>
                        </a:ln>
                        <a:solidFill>
                          <a:srgbClr val="FF33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$4.50</a:t>
                      </a:r>
                      <a:endParaRPr kumimoji="0" lang="en-US" sz="1800" b="0" i="0" u="none" strike="noStrike" cap="none" normalizeH="0" baseline="0" dirty="0" smtClean="0">
                        <a:ln>
                          <a:noFill/>
                        </a:ln>
                        <a:solidFill>
                          <a:srgbClr val="0000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$4.50</a:t>
                      </a:r>
                      <a:endParaRPr kumimoji="0" lang="en-US" sz="1800" b="0" i="0" u="none" strike="noStrike" cap="none" normalizeH="0" baseline="0" dirty="0" smtClean="0">
                        <a:ln>
                          <a:noFill/>
                        </a:ln>
                        <a:solidFill>
                          <a:srgbClr val="000000"/>
                        </a:solidFill>
                        <a:effectLst/>
                        <a:latin typeface="Arial"/>
                        <a:cs typeface="Arial"/>
                      </a:endParaRPr>
                    </a:p>
                  </a:txBody>
                  <a:tcPr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134781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382155"/>
            <a:ext cx="6790268" cy="1143000"/>
          </a:xfrm>
        </p:spPr>
        <p:txBody>
          <a:bodyPr/>
          <a:lstStyle/>
          <a:p>
            <a:r>
              <a:rPr lang="en-US" sz="3200" dirty="0" smtClean="0">
                <a:solidFill>
                  <a:srgbClr val="2C7C9F"/>
                </a:solidFill>
              </a:rPr>
              <a:t>Medicare 5% Mandate </a:t>
            </a:r>
            <a:br>
              <a:rPr lang="en-US" sz="3200" dirty="0" smtClean="0">
                <a:solidFill>
                  <a:srgbClr val="2C7C9F"/>
                </a:solidFill>
              </a:rPr>
            </a:br>
            <a:r>
              <a:rPr lang="en-US" sz="3200" u="sng" dirty="0" smtClean="0">
                <a:solidFill>
                  <a:srgbClr val="2C7C9F"/>
                </a:solidFill>
              </a:rPr>
              <a:t>Brand Drugs </a:t>
            </a:r>
            <a:r>
              <a:rPr lang="en-US" sz="3200" dirty="0" smtClean="0">
                <a:solidFill>
                  <a:srgbClr val="2C7C9F"/>
                </a:solidFill>
              </a:rPr>
              <a:t>in Coverage Gap</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12</a:t>
            </a:fld>
            <a:endParaRPr lang="en-US" dirty="0"/>
          </a:p>
        </p:txBody>
      </p:sp>
      <p:graphicFrame>
        <p:nvGraphicFramePr>
          <p:cNvPr id="7" name="Group 63"/>
          <p:cNvGraphicFramePr>
            <a:graphicFrameLocks noGrp="1"/>
          </p:cNvGraphicFramePr>
          <p:nvPr>
            <p:extLst>
              <p:ext uri="{D42A27DB-BD31-4B8C-83A1-F6EECF244321}">
                <p14:modId xmlns:p14="http://schemas.microsoft.com/office/powerpoint/2010/main" val="98506543"/>
              </p:ext>
            </p:extLst>
          </p:nvPr>
        </p:nvGraphicFramePr>
        <p:xfrm>
          <a:off x="533402" y="2040467"/>
          <a:ext cx="7847068" cy="3313113"/>
        </p:xfrm>
        <a:graphic>
          <a:graphicData uri="http://schemas.openxmlformats.org/drawingml/2006/table">
            <a:tbl>
              <a:tblPr>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effectLst>
                  <a:outerShdw blurRad="40000" dist="20000" dir="5400000" rotWithShape="0">
                    <a:srgbClr val="000000">
                      <a:alpha val="38000"/>
                    </a:srgbClr>
                  </a:outerShdw>
                </a:effectLst>
              </a:tblPr>
              <a:tblGrid>
                <a:gridCol w="2144863"/>
                <a:gridCol w="1865858"/>
                <a:gridCol w="1953049"/>
                <a:gridCol w="1883298"/>
              </a:tblGrid>
              <a:tr h="57155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00"/>
                          </a:solidFill>
                          <a:effectLst/>
                        </a:rPr>
                        <a:t>Sample Brand  - </a:t>
                      </a:r>
                      <a:r>
                        <a:rPr kumimoji="0" lang="en-US" sz="1400" b="1" u="sng" strike="noStrike" cap="none" normalizeH="0" baseline="0" dirty="0" smtClean="0">
                          <a:ln>
                            <a:noFill/>
                          </a:ln>
                          <a:solidFill>
                            <a:srgbClr val="000000"/>
                          </a:solidFill>
                          <a:effectLst/>
                        </a:rPr>
                        <a:t>$100</a:t>
                      </a:r>
                      <a:r>
                        <a:rPr kumimoji="0" lang="en-US" sz="1400" b="1" u="none" strike="noStrike" cap="none" normalizeH="0" baseline="0" dirty="0" smtClean="0">
                          <a:ln>
                            <a:noFill/>
                          </a:ln>
                          <a:solidFill>
                            <a:srgbClr val="000000"/>
                          </a:solidFill>
                          <a:effectLst/>
                        </a:rPr>
                        <a:t>    </a:t>
                      </a:r>
                      <a:r>
                        <a:rPr kumimoji="0" lang="en-US" sz="1100" b="1" u="none" strike="noStrike" cap="none" normalizeH="0" baseline="0" dirty="0" smtClean="0">
                          <a:ln>
                            <a:noFill/>
                          </a:ln>
                          <a:solidFill>
                            <a:srgbClr val="000000"/>
                          </a:solidFill>
                          <a:effectLst/>
                        </a:rPr>
                        <a:t>(Preferred Brand)</a:t>
                      </a:r>
                      <a:endParaRPr kumimoji="0" lang="en-US" sz="1100" b="1" i="1"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00"/>
                          </a:solidFill>
                          <a:effectLst/>
                        </a:rPr>
                        <a:t>Rx Standard Plan</a:t>
                      </a:r>
                      <a:endParaRPr kumimoji="0" lang="en-US" sz="1400" b="1"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00"/>
                          </a:solidFill>
                          <a:effectLst/>
                        </a:rPr>
                        <a:t>Rx Plus Plan</a:t>
                      </a:r>
                      <a:endParaRPr kumimoji="0" lang="en-US" sz="1400" b="1"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00"/>
                          </a:solidFill>
                          <a:effectLst/>
                        </a:rPr>
                        <a:t>Rx Premium Plan</a:t>
                      </a:r>
                      <a:endParaRPr kumimoji="0" lang="en-US" sz="1400" b="1"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rgbClr val="D5EDF4"/>
                    </a:solidFill>
                  </a:tcPr>
                </a:tc>
              </a:tr>
              <a:tr h="8859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Pharma</a:t>
                      </a:r>
                      <a:r>
                        <a:rPr kumimoji="0" lang="en-US" sz="1800" u="none" strike="noStrike" cap="none" normalizeH="0" baseline="0" dirty="0" smtClean="0">
                          <a:ln>
                            <a:noFill/>
                          </a:ln>
                          <a:effectLst/>
                        </a:rPr>
                        <a:t> Cost Share</a:t>
                      </a:r>
                      <a:endParaRPr kumimoji="0" lang="en-US" sz="1800" b="1"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50% Manufacturer Discount on total cost of drug</a:t>
                      </a:r>
                      <a:endParaRPr kumimoji="0" lang="en-US" sz="1400" b="1"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50% Manufacturer Discount on total cost of drug</a:t>
                      </a:r>
                      <a:endParaRPr kumimoji="0" lang="en-US" sz="1400" b="1"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50% Manufacturer Discount on total cost of drug </a:t>
                      </a:r>
                      <a:endParaRPr kumimoji="0" lang="en-US" sz="1400" b="1"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r>
              <a:tr h="7315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Plan Cost Share</a:t>
                      </a:r>
                      <a:endParaRPr kumimoji="0" lang="en-US" sz="1800" b="1"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5% of $100 total drug cost</a:t>
                      </a:r>
                      <a:endParaRPr kumimoji="0" lang="en-US" sz="1400" b="0"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5% of $100 total drug cost</a:t>
                      </a:r>
                      <a:endParaRPr kumimoji="0" lang="en-US" sz="1400" b="0"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Plan pays balance, after your 25% cost share</a:t>
                      </a:r>
                      <a:endParaRPr kumimoji="0" lang="en-US" sz="1400" b="0" i="0"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r>
              <a:tr h="5239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Your Cost Share</a:t>
                      </a:r>
                      <a:endParaRPr kumimoji="0" lang="en-US" sz="1800" b="1"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45%</a:t>
                      </a:r>
                      <a:endParaRPr kumimoji="0" lang="en-US" sz="1400" b="0"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45%</a:t>
                      </a:r>
                      <a:endParaRPr kumimoji="0" lang="en-US" sz="1400" b="0" i="0"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25% of total drug cost</a:t>
                      </a:r>
                      <a:endParaRPr kumimoji="0" lang="en-US" sz="1400" b="0" i="0"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r>
              <a:tr h="6001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You Pay</a:t>
                      </a:r>
                      <a:endParaRPr kumimoji="0" lang="en-US" sz="1400" b="1" u="none" strike="noStrike" cap="none" normalizeH="0" baseline="0" dirty="0" smtClean="0">
                        <a:ln>
                          <a:noFill/>
                        </a:ln>
                        <a:solidFill>
                          <a:schemeClr val="tx1"/>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$45</a:t>
                      </a:r>
                      <a:endParaRPr kumimoji="0" lang="en-US" sz="1800" u="none" strike="noStrike" cap="none" normalizeH="0" baseline="0" dirty="0" smtClean="0">
                        <a:ln>
                          <a:noFill/>
                        </a:ln>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$45</a:t>
                      </a:r>
                      <a:endParaRPr kumimoji="0" lang="en-US" sz="1800" b="0" i="0"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$25</a:t>
                      </a:r>
                      <a:endParaRPr kumimoji="0" lang="en-US" sz="1800" b="0" i="0" u="none" strike="noStrike" cap="none" normalizeH="0" baseline="0" dirty="0" smtClean="0">
                        <a:ln>
                          <a:noFill/>
                        </a:ln>
                        <a:solidFill>
                          <a:srgbClr val="000000"/>
                        </a:solidFill>
                        <a:effectLst/>
                        <a:latin typeface="Arial"/>
                        <a:cs typeface="Arial"/>
                      </a:endParaRPr>
                    </a:p>
                  </a:txBody>
                  <a:tcPr marT="45724" marB="45724" horzOverflow="overflow">
                    <a:lnL w="9525" cap="flat" cmpd="sng" algn="ctr">
                      <a:solidFill>
                        <a:srgbClr val="F79646">
                          <a:shade val="95000"/>
                          <a:satMod val="105000"/>
                        </a:srgbClr>
                      </a:solidFill>
                      <a:prstDash val="solid"/>
                    </a:lnL>
                    <a:lnR w="9525" cap="flat" cmpd="sng" algn="ctr">
                      <a:solidFill>
                        <a:srgbClr val="F79646">
                          <a:shade val="95000"/>
                          <a:satMod val="105000"/>
                        </a:srgbClr>
                      </a:solidFill>
                      <a:prstDash val="solid"/>
                    </a:lnR>
                    <a:lnT w="9525" cap="flat" cmpd="sng" algn="ctr">
                      <a:solidFill>
                        <a:srgbClr val="F79646">
                          <a:shade val="95000"/>
                          <a:satMod val="105000"/>
                        </a:srgbClr>
                      </a:solidFill>
                      <a:prstDash val="solid"/>
                    </a:lnT>
                    <a:lnB w="9525" cap="flat" cmpd="sng" algn="ctr">
                      <a:solidFill>
                        <a:srgbClr val="F79646">
                          <a:shade val="95000"/>
                          <a:satMod val="105000"/>
                        </a:srgbClr>
                      </a:solidFill>
                      <a:prstDash val="solid"/>
                    </a:lnB>
                    <a:lnTlToBr w="12700" cmpd="sng">
                      <a:noFill/>
                      <a:prstDash val="solid"/>
                    </a:lnTlToBr>
                    <a:lnBlToTr w="12700" cmpd="sng">
                      <a:noFill/>
                      <a:prstDash val="solid"/>
                    </a:lnBlToTr>
                    <a:solidFill>
                      <a:schemeClr val="bg1"/>
                    </a:solidFill>
                  </a:tcPr>
                </a:tc>
              </a:tr>
            </a:tbl>
          </a:graphicData>
        </a:graphic>
      </p:graphicFrame>
      <p:sp>
        <p:nvSpPr>
          <p:cNvPr id="8" name="TextBox 30"/>
          <p:cNvSpPr txBox="1">
            <a:spLocks noChangeArrowheads="1"/>
          </p:cNvSpPr>
          <p:nvPr/>
        </p:nvSpPr>
        <p:spPr bwMode="auto">
          <a:xfrm>
            <a:off x="643469" y="6019800"/>
            <a:ext cx="601980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i="1" dirty="0">
                <a:latin typeface="Calibri" charset="0"/>
              </a:rPr>
              <a:t>All costs above are </a:t>
            </a:r>
            <a:r>
              <a:rPr lang="en-US" sz="1000" i="1" dirty="0" smtClean="0">
                <a:latin typeface="Calibri" charset="0"/>
              </a:rPr>
              <a:t>illustrative; </a:t>
            </a:r>
            <a:r>
              <a:rPr lang="en-US" sz="1000" dirty="0" smtClean="0">
                <a:solidFill>
                  <a:srgbClr val="000000"/>
                </a:solidFill>
                <a:latin typeface="Calibri" charset="0"/>
              </a:rPr>
              <a:t>one </a:t>
            </a:r>
            <a:r>
              <a:rPr lang="en-US" sz="1000" dirty="0">
                <a:solidFill>
                  <a:srgbClr val="000000"/>
                </a:solidFill>
                <a:latin typeface="Calibri" charset="0"/>
              </a:rPr>
              <a:t>month supply obtained at in-network retail </a:t>
            </a:r>
            <a:r>
              <a:rPr lang="en-US" sz="1000" dirty="0" smtClean="0">
                <a:solidFill>
                  <a:srgbClr val="000000"/>
                </a:solidFill>
                <a:latin typeface="Calibri" charset="0"/>
              </a:rPr>
              <a:t>pharmacy. </a:t>
            </a:r>
            <a:r>
              <a:rPr lang="en-US" sz="1000" i="1" dirty="0" smtClean="0">
                <a:latin typeface="Calibri" charset="0"/>
              </a:rPr>
              <a:t> </a:t>
            </a:r>
            <a:r>
              <a:rPr lang="en-US" sz="1000" i="1" dirty="0">
                <a:latin typeface="Calibri" charset="0"/>
              </a:rPr>
              <a:t>Table reflects cost sharing between plan Initial Coverage Limit and </a:t>
            </a:r>
            <a:r>
              <a:rPr lang="en-US" sz="1000" i="1" dirty="0" err="1">
                <a:latin typeface="Calibri" charset="0"/>
              </a:rPr>
              <a:t>TrOOP</a:t>
            </a:r>
            <a:r>
              <a:rPr lang="en-US" sz="1000" i="1" dirty="0">
                <a:latin typeface="Calibri" charset="0"/>
              </a:rPr>
              <a:t> threshold for members not eligible for low-income cost sharing subsidies.  There is also a dispensing fee. </a:t>
            </a:r>
          </a:p>
        </p:txBody>
      </p:sp>
    </p:spTree>
    <p:extLst>
      <p:ext uri="{BB962C8B-B14F-4D97-AF65-F5344CB8AC3E}">
        <p14:creationId xmlns:p14="http://schemas.microsoft.com/office/powerpoint/2010/main" val="635798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382155"/>
            <a:ext cx="6790268" cy="1143000"/>
          </a:xfrm>
        </p:spPr>
        <p:txBody>
          <a:bodyPr/>
          <a:lstStyle/>
          <a:p>
            <a:r>
              <a:rPr lang="en-US" sz="3200" dirty="0" smtClean="0">
                <a:solidFill>
                  <a:srgbClr val="2C7C9F"/>
                </a:solidFill>
              </a:rPr>
              <a:t>2016 Dental Plan</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13</a:t>
            </a:fld>
            <a:endParaRPr lang="en-US" dirty="0"/>
          </a:p>
        </p:txBody>
      </p:sp>
      <p:graphicFrame>
        <p:nvGraphicFramePr>
          <p:cNvPr id="6" name="Group 31"/>
          <p:cNvGraphicFramePr>
            <a:graphicFrameLocks noGrp="1"/>
          </p:cNvGraphicFramePr>
          <p:nvPr>
            <p:extLst>
              <p:ext uri="{D42A27DB-BD31-4B8C-83A1-F6EECF244321}">
                <p14:modId xmlns:p14="http://schemas.microsoft.com/office/powerpoint/2010/main" val="2287836955"/>
              </p:ext>
            </p:extLst>
          </p:nvPr>
        </p:nvGraphicFramePr>
        <p:xfrm>
          <a:off x="550337" y="1955784"/>
          <a:ext cx="6502400" cy="2733168"/>
        </p:xfrm>
        <a:graphic>
          <a:graphicData uri="http://schemas.openxmlformats.org/drawingml/2006/table">
            <a:tbl>
              <a:tblPr>
                <a:tableStyleId>{08FB837D-C827-4EFA-A057-4D05807E0F7C}</a:tableStyleId>
              </a:tblPr>
              <a:tblGrid>
                <a:gridCol w="4580467"/>
                <a:gridCol w="1921933"/>
              </a:tblGrid>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u="none" strike="noStrike" cap="none" normalizeH="0" baseline="0">
                          <a:ln>
                            <a:noFill/>
                          </a:ln>
                          <a:effectLst/>
                        </a:rPr>
                        <a:t>Preventive Service Coverage</a:t>
                      </a:r>
                      <a:endParaRPr kumimoji="0" lang="en-US" sz="1400" b="1" i="0" u="none" strike="noStrike" cap="none" normalizeH="0" baseline="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u="none" strike="noStrike" cap="none" normalizeH="0" baseline="0" dirty="0">
                          <a:ln>
                            <a:noFill/>
                          </a:ln>
                          <a:effectLst/>
                        </a:rPr>
                        <a:t>100%</a:t>
                      </a:r>
                      <a:endParaRPr kumimoji="0" lang="en-US" sz="1400" b="1"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chemeClr val="bg2"/>
                    </a:solid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a:ln>
                            <a:noFill/>
                          </a:ln>
                          <a:effectLst/>
                        </a:rPr>
                        <a:t>Annual Deductible (basic and major services)</a:t>
                      </a:r>
                      <a:endParaRPr kumimoji="0" lang="en-US" sz="1400" b="0" i="0" u="none" strike="noStrike" cap="none" normalizeH="0" baseline="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$100</a:t>
                      </a:r>
                      <a:endParaRPr kumimoji="0" lang="en-US" sz="1400" b="0"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r>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Basic Services Coverage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(e.g. fillings, standard crowns, extractions)</a:t>
                      </a:r>
                      <a:endParaRPr kumimoji="0" lang="en-US" sz="1400" b="0"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50%</a:t>
                      </a:r>
                      <a:endParaRPr kumimoji="0" lang="en-US" sz="1400" b="0"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Major Services Coverage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(e.g. root canal therapy, surgical removals, dentures)</a:t>
                      </a:r>
                      <a:endParaRPr kumimoji="0" lang="en-US" sz="1400" b="0"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50%</a:t>
                      </a:r>
                      <a:endParaRPr kumimoji="0" lang="en-US" sz="1400" b="0"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r>
              <a:tr h="51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u="none" strike="noStrike" cap="none" normalizeH="0" baseline="0" dirty="0">
                          <a:ln>
                            <a:noFill/>
                          </a:ln>
                          <a:effectLst/>
                        </a:rPr>
                        <a:t>Annual Benefit Maximum</a:t>
                      </a:r>
                      <a:endParaRPr kumimoji="0" lang="en-US" sz="1400" b="1"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u="none" strike="noStrike" cap="none" normalizeH="0" baseline="0" dirty="0">
                          <a:ln>
                            <a:noFill/>
                          </a:ln>
                          <a:effectLst/>
                        </a:rPr>
                        <a:t>$1,500</a:t>
                      </a:r>
                      <a:endParaRPr kumimoji="0" lang="en-US" sz="1400" b="1" i="0" u="none" strike="noStrike" cap="none" normalizeH="0" baseline="0" dirty="0">
                        <a:ln>
                          <a:noFill/>
                        </a:ln>
                        <a:solidFill>
                          <a:srgbClr val="7E0000"/>
                        </a:solidFill>
                        <a:effectLst/>
                        <a:latin typeface="Arial" charset="0"/>
                        <a:ea typeface="ＭＳ Ｐゴシック" charset="0"/>
                        <a:cs typeface="Arial" charset="0"/>
                      </a:endParaRPr>
                    </a:p>
                  </a:txBody>
                  <a:tcPr horzOverflow="overflow">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solidFill>
                      <a:srgbClr val="FFFFFF"/>
                    </a:solidFill>
                  </a:tcPr>
                </a:tc>
              </a:tr>
            </a:tbl>
          </a:graphicData>
        </a:graphic>
      </p:graphicFrame>
      <p:sp>
        <p:nvSpPr>
          <p:cNvPr id="9" name="Text Box 24"/>
          <p:cNvSpPr txBox="1">
            <a:spLocks noChangeArrowheads="1"/>
          </p:cNvSpPr>
          <p:nvPr/>
        </p:nvSpPr>
        <p:spPr bwMode="auto">
          <a:xfrm>
            <a:off x="491068" y="5080009"/>
            <a:ext cx="7696200" cy="1554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pPr>
            <a:r>
              <a:rPr lang="en-US" sz="1000" i="1" dirty="0"/>
              <a:t>NOTES: </a:t>
            </a:r>
          </a:p>
          <a:p>
            <a:pPr algn="l" eaLnBrk="1" hangingPunct="1">
              <a:spcBef>
                <a:spcPct val="50000"/>
              </a:spcBef>
              <a:buFont typeface="Arial" charset="0"/>
              <a:buAutoNum type="arabicPeriod"/>
            </a:pPr>
            <a:r>
              <a:rPr lang="en-US" sz="1000" i="1" dirty="0"/>
              <a:t>Twelve month waiting period </a:t>
            </a:r>
            <a:r>
              <a:rPr lang="en-US" sz="1000" i="1" dirty="0" smtClean="0"/>
              <a:t>applies for major services, </a:t>
            </a:r>
            <a:r>
              <a:rPr lang="en-US" sz="1000" i="1" dirty="0"/>
              <a:t>but may be waived with evidence of </a:t>
            </a:r>
            <a:r>
              <a:rPr lang="en-US" sz="1000" b="1" i="1" u="sng" dirty="0"/>
              <a:t>continuing</a:t>
            </a:r>
            <a:r>
              <a:rPr lang="en-US" sz="1000" i="1" dirty="0"/>
              <a:t> coverage.</a:t>
            </a:r>
          </a:p>
          <a:p>
            <a:pPr algn="l" eaLnBrk="1" hangingPunct="1">
              <a:spcBef>
                <a:spcPct val="50000"/>
              </a:spcBef>
              <a:buFont typeface="Arial" charset="0"/>
              <a:buAutoNum type="arabicPeriod"/>
            </a:pPr>
            <a:r>
              <a:rPr lang="en-US" sz="1000" i="1" dirty="0"/>
              <a:t>One-time only opt-in opportunity.  </a:t>
            </a:r>
          </a:p>
          <a:p>
            <a:pPr algn="l" eaLnBrk="1" hangingPunct="1">
              <a:spcBef>
                <a:spcPct val="50000"/>
              </a:spcBef>
              <a:buFont typeface="Arial" charset="0"/>
              <a:buAutoNum type="arabicPeriod"/>
            </a:pPr>
            <a:r>
              <a:rPr lang="en-US" sz="1000" i="1" dirty="0"/>
              <a:t>Dental is only available when you enroll in a combination Medical/Rx coverage, or elect the stand-alone Rx </a:t>
            </a:r>
            <a:r>
              <a:rPr lang="en-US" sz="1000" i="1" dirty="0" smtClean="0"/>
              <a:t>Standard </a:t>
            </a:r>
            <a:r>
              <a:rPr lang="en-US" sz="1000" i="1" dirty="0"/>
              <a:t>Plan</a:t>
            </a:r>
          </a:p>
          <a:p>
            <a:pPr algn="l" eaLnBrk="1" hangingPunct="1">
              <a:spcBef>
                <a:spcPct val="50000"/>
              </a:spcBef>
              <a:buFont typeface="Arial" charset="0"/>
              <a:buAutoNum type="arabicPeriod"/>
            </a:pPr>
            <a:r>
              <a:rPr lang="en-US" sz="1000" i="1" dirty="0"/>
              <a:t> Please note: in the states of CA, OR, </a:t>
            </a:r>
            <a:r>
              <a:rPr lang="en-US" sz="1000" i="1" dirty="0" smtClean="0"/>
              <a:t>WA, </a:t>
            </a:r>
            <a:r>
              <a:rPr lang="en-US" sz="1000" i="1" dirty="0"/>
              <a:t>the stand-alone Dental plan may be elected if the participant is enrolled in a Kaiser Permanente MAPD Plan, and with evidence of existing coverage</a:t>
            </a:r>
            <a:r>
              <a:rPr lang="en-US" sz="1000" i="1" dirty="0" smtClean="0"/>
              <a:t>.</a:t>
            </a:r>
          </a:p>
          <a:p>
            <a:pPr algn="l" eaLnBrk="1" hangingPunct="1">
              <a:spcBef>
                <a:spcPct val="50000"/>
              </a:spcBef>
              <a:buFont typeface="Arial" charset="0"/>
              <a:buAutoNum type="arabicPeriod"/>
            </a:pPr>
            <a:r>
              <a:rPr lang="en-US" sz="1000" i="1" dirty="0"/>
              <a:t> </a:t>
            </a:r>
            <a:r>
              <a:rPr lang="en-US" sz="1000" i="1" dirty="0" smtClean="0"/>
              <a:t>Dental not available in MD.  </a:t>
            </a:r>
            <a:endParaRPr lang="en-US" sz="1000" i="1" dirty="0"/>
          </a:p>
        </p:txBody>
      </p:sp>
    </p:spTree>
    <p:extLst>
      <p:ext uri="{BB962C8B-B14F-4D97-AF65-F5344CB8AC3E}">
        <p14:creationId xmlns:p14="http://schemas.microsoft.com/office/powerpoint/2010/main" val="578185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8" y="344049"/>
            <a:ext cx="5927101" cy="1143000"/>
          </a:xfrm>
        </p:spPr>
        <p:txBody>
          <a:bodyPr/>
          <a:lstStyle/>
          <a:p>
            <a:r>
              <a:rPr lang="en-US" sz="2800" dirty="0" smtClean="0">
                <a:solidFill>
                  <a:srgbClr val="2C7C9F"/>
                </a:solidFill>
              </a:rPr>
              <a:t>2016 Post-65 Group Health Plans</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14</a:t>
            </a:fld>
            <a:endParaRPr lang="en-US" dirty="0"/>
          </a:p>
        </p:txBody>
      </p:sp>
      <p:pic>
        <p:nvPicPr>
          <p:cNvPr id="106" name="Picture 105" descr="aetna_s_teal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47841" y="414867"/>
            <a:ext cx="1099601" cy="296344"/>
          </a:xfrm>
          <a:prstGeom prst="rect">
            <a:avLst/>
          </a:prstGeom>
        </p:spPr>
      </p:pic>
      <p:sp>
        <p:nvSpPr>
          <p:cNvPr id="93" name="Text Box 16"/>
          <p:cNvSpPr txBox="1">
            <a:spLocks noChangeArrowheads="1"/>
          </p:cNvSpPr>
          <p:nvPr/>
        </p:nvSpPr>
        <p:spPr bwMode="auto">
          <a:xfrm>
            <a:off x="461963" y="2954887"/>
            <a:ext cx="3497263" cy="630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endParaRPr lang="en-US" sz="1400" dirty="0">
              <a:solidFill>
                <a:srgbClr val="AA2C11"/>
              </a:solidFill>
            </a:endParaRPr>
          </a:p>
          <a:p>
            <a:pPr eaLnBrk="1" hangingPunct="1">
              <a:spcBef>
                <a:spcPct val="50000"/>
              </a:spcBef>
            </a:pPr>
            <a:r>
              <a:rPr lang="en-US" sz="1400" dirty="0">
                <a:solidFill>
                  <a:srgbClr val="AA2C11"/>
                </a:solidFill>
              </a:rPr>
              <a:t>Permanently disabled children**</a:t>
            </a:r>
            <a:endParaRPr lang="en-US" sz="1400" i="1" baseline="60000" dirty="0">
              <a:solidFill>
                <a:srgbClr val="AA2C11"/>
              </a:solidFill>
            </a:endParaRPr>
          </a:p>
        </p:txBody>
      </p:sp>
      <p:sp>
        <p:nvSpPr>
          <p:cNvPr id="94" name="Text Box 16"/>
          <p:cNvSpPr txBox="1">
            <a:spLocks noChangeArrowheads="1"/>
          </p:cNvSpPr>
          <p:nvPr/>
        </p:nvSpPr>
        <p:spPr bwMode="auto">
          <a:xfrm>
            <a:off x="466726" y="2650087"/>
            <a:ext cx="4056062" cy="630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endParaRPr lang="en-US" sz="1400">
              <a:solidFill>
                <a:srgbClr val="AA2C11"/>
              </a:solidFill>
            </a:endParaRPr>
          </a:p>
          <a:p>
            <a:pPr eaLnBrk="1" hangingPunct="1">
              <a:spcBef>
                <a:spcPct val="50000"/>
              </a:spcBef>
            </a:pPr>
            <a:r>
              <a:rPr lang="en-US" sz="1400">
                <a:solidFill>
                  <a:srgbClr val="AA2C11"/>
                </a:solidFill>
              </a:rPr>
              <a:t>Dependent children (to age 26)</a:t>
            </a:r>
            <a:endParaRPr lang="en-US" sz="1400" i="1" baseline="60000">
              <a:solidFill>
                <a:srgbClr val="AA2C11"/>
              </a:solidFill>
            </a:endParaRPr>
          </a:p>
        </p:txBody>
      </p:sp>
      <p:sp>
        <p:nvSpPr>
          <p:cNvPr id="95" name="Text Box 16"/>
          <p:cNvSpPr txBox="1">
            <a:spLocks noChangeArrowheads="1"/>
          </p:cNvSpPr>
          <p:nvPr/>
        </p:nvSpPr>
        <p:spPr bwMode="auto">
          <a:xfrm>
            <a:off x="461963" y="2629450"/>
            <a:ext cx="60198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400">
                <a:solidFill>
                  <a:srgbClr val="AA2C11"/>
                </a:solidFill>
              </a:rPr>
              <a:t>Same sex and opposite sex domestic partner (pre- or post-65) plan*</a:t>
            </a:r>
            <a:endParaRPr lang="en-US" sz="1200" i="1" baseline="60000">
              <a:solidFill>
                <a:srgbClr val="AA2C11"/>
              </a:solidFill>
            </a:endParaRPr>
          </a:p>
        </p:txBody>
      </p:sp>
      <p:sp>
        <p:nvSpPr>
          <p:cNvPr id="96" name="Text Box 16"/>
          <p:cNvSpPr txBox="1">
            <a:spLocks noChangeArrowheads="1"/>
          </p:cNvSpPr>
          <p:nvPr/>
        </p:nvSpPr>
        <p:spPr bwMode="auto">
          <a:xfrm>
            <a:off x="465138" y="2324650"/>
            <a:ext cx="277336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400" dirty="0">
                <a:solidFill>
                  <a:srgbClr val="AA2C11"/>
                </a:solidFill>
              </a:rPr>
              <a:t>Spouse (pre- or post-65)  </a:t>
            </a:r>
            <a:endParaRPr lang="en-US" sz="1400" i="1" baseline="60000" dirty="0">
              <a:solidFill>
                <a:srgbClr val="AA2C11"/>
              </a:solidFill>
            </a:endParaRPr>
          </a:p>
        </p:txBody>
      </p:sp>
      <p:sp>
        <p:nvSpPr>
          <p:cNvPr id="98" name="Text Box 16"/>
          <p:cNvSpPr txBox="1">
            <a:spLocks noChangeArrowheads="1"/>
          </p:cNvSpPr>
          <p:nvPr/>
        </p:nvSpPr>
        <p:spPr bwMode="auto">
          <a:xfrm>
            <a:off x="446088" y="1507592"/>
            <a:ext cx="8088312"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chemeClr val="accent1"/>
                </a:solidFill>
              </a:rPr>
              <a:t>Available for </a:t>
            </a:r>
            <a:r>
              <a:rPr lang="en-US" dirty="0" smtClean="0">
                <a:solidFill>
                  <a:schemeClr val="accent1"/>
                </a:solidFill>
              </a:rPr>
              <a:t>You and Your Dependents</a:t>
            </a:r>
            <a:endParaRPr lang="en-US" i="1" baseline="60000" dirty="0">
              <a:solidFill>
                <a:schemeClr val="accent1"/>
              </a:solidFill>
            </a:endParaRPr>
          </a:p>
        </p:txBody>
      </p:sp>
      <p:pic>
        <p:nvPicPr>
          <p:cNvPr id="99" name="Picture 7" descr="C:\Documents and Settings\mdavis\My Documents\Emeriti - WEB SITE\RESOURCES\ISTOCKREAL\2009\iStock_000007392168Medium2.jpg"/>
          <p:cNvPicPr>
            <a:picLocks noChangeAspect="1" noChangeArrowheads="1"/>
          </p:cNvPicPr>
          <p:nvPr/>
        </p:nvPicPr>
        <p:blipFill rotWithShape="1">
          <a:blip r:embed="rId4" cstate="print">
            <a:extLst>
              <a:ext uri="{28A0092B-C50C-407E-A947-70E740481C1C}">
                <a14:useLocalDpi xmlns:a14="http://schemas.microsoft.com/office/drawing/2010/main"/>
              </a:ext>
            </a:extLst>
          </a:blip>
          <a:srcRect r="13125"/>
          <a:stretch/>
        </p:blipFill>
        <p:spPr bwMode="auto">
          <a:xfrm>
            <a:off x="3954463" y="2895600"/>
            <a:ext cx="5189537" cy="3979333"/>
          </a:xfrm>
          <a:prstGeom prst="rect">
            <a:avLst/>
          </a:prstGeom>
          <a:noFill/>
          <a:ln w="9525">
            <a:noFill/>
            <a:miter lim="800000"/>
            <a:headEnd/>
            <a:tailEnd/>
          </a:ln>
          <a:effectLst>
            <a:softEdge rad="241300"/>
          </a:effectLst>
        </p:spPr>
      </p:pic>
    </p:spTree>
    <p:extLst>
      <p:ext uri="{BB962C8B-B14F-4D97-AF65-F5344CB8AC3E}">
        <p14:creationId xmlns:p14="http://schemas.microsoft.com/office/powerpoint/2010/main" val="3196481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382155"/>
            <a:ext cx="6790268" cy="1143000"/>
          </a:xfrm>
        </p:spPr>
        <p:txBody>
          <a:bodyPr/>
          <a:lstStyle/>
          <a:p>
            <a:r>
              <a:rPr lang="en-US" sz="3200" dirty="0" smtClean="0">
                <a:solidFill>
                  <a:srgbClr val="2C7C9F"/>
                </a:solidFill>
              </a:rPr>
              <a:t>Emeriti’s Open Enrollment</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15</a:t>
            </a:fld>
            <a:endParaRPr lang="en-US" dirty="0"/>
          </a:p>
        </p:txBody>
      </p:sp>
      <p:sp>
        <p:nvSpPr>
          <p:cNvPr id="7" name="Rectangle 6"/>
          <p:cNvSpPr/>
          <p:nvPr/>
        </p:nvSpPr>
        <p:spPr>
          <a:xfrm>
            <a:off x="2263753" y="2348422"/>
            <a:ext cx="5097237" cy="584776"/>
          </a:xfrm>
          <a:prstGeom prst="rect">
            <a:avLst/>
          </a:prstGeom>
        </p:spPr>
        <p:txBody>
          <a:bodyPr wrap="square">
            <a:spAutoFit/>
          </a:bodyPr>
          <a:lstStyle/>
          <a:p>
            <a:r>
              <a:rPr lang="en-US" sz="1600" dirty="0" smtClean="0">
                <a:solidFill>
                  <a:schemeClr val="accent1"/>
                </a:solidFill>
              </a:rPr>
              <a:t>Open Enrollment dates:</a:t>
            </a:r>
            <a:endParaRPr lang="en-US" sz="1600" dirty="0">
              <a:solidFill>
                <a:schemeClr val="accent1"/>
              </a:solidFill>
            </a:endParaRPr>
          </a:p>
          <a:p>
            <a:r>
              <a:rPr lang="en-US" sz="1600" dirty="0" smtClean="0">
                <a:solidFill>
                  <a:schemeClr val="accent1"/>
                </a:solidFill>
              </a:rPr>
              <a:t>Monday</a:t>
            </a:r>
            <a:r>
              <a:rPr lang="en-US" sz="1600" dirty="0">
                <a:solidFill>
                  <a:schemeClr val="accent1"/>
                </a:solidFill>
              </a:rPr>
              <a:t>, November </a:t>
            </a:r>
            <a:r>
              <a:rPr lang="en-US" sz="1600" dirty="0" smtClean="0">
                <a:solidFill>
                  <a:schemeClr val="accent1"/>
                </a:solidFill>
              </a:rPr>
              <a:t>16 – Friday, December 11</a:t>
            </a:r>
          </a:p>
        </p:txBody>
      </p:sp>
      <p:sp>
        <p:nvSpPr>
          <p:cNvPr id="11" name="Rectangle 10"/>
          <p:cNvSpPr/>
          <p:nvPr/>
        </p:nvSpPr>
        <p:spPr>
          <a:xfrm>
            <a:off x="559461" y="2224052"/>
            <a:ext cx="1524000" cy="8882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4" name="Rectangle 13"/>
          <p:cNvSpPr/>
          <p:nvPr/>
        </p:nvSpPr>
        <p:spPr>
          <a:xfrm>
            <a:off x="561479" y="3147179"/>
            <a:ext cx="1524000" cy="8882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7" name="Rectangle 16"/>
          <p:cNvSpPr/>
          <p:nvPr/>
        </p:nvSpPr>
        <p:spPr>
          <a:xfrm>
            <a:off x="559461" y="4070306"/>
            <a:ext cx="1524000" cy="8882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2" name="Rectangle 21"/>
          <p:cNvSpPr/>
          <p:nvPr/>
        </p:nvSpPr>
        <p:spPr>
          <a:xfrm>
            <a:off x="2286555" y="3397668"/>
            <a:ext cx="5097237" cy="338554"/>
          </a:xfrm>
          <a:prstGeom prst="rect">
            <a:avLst/>
          </a:prstGeom>
        </p:spPr>
        <p:txBody>
          <a:bodyPr wrap="square">
            <a:spAutoFit/>
          </a:bodyPr>
          <a:lstStyle/>
          <a:p>
            <a:r>
              <a:rPr lang="en-US" sz="1600" dirty="0" smtClean="0">
                <a:solidFill>
                  <a:schemeClr val="accent1"/>
                </a:solidFill>
              </a:rPr>
              <a:t>Retiree newsletters mailed end of October</a:t>
            </a:r>
          </a:p>
        </p:txBody>
      </p:sp>
      <p:sp>
        <p:nvSpPr>
          <p:cNvPr id="23" name="Rectangle 22"/>
          <p:cNvSpPr/>
          <p:nvPr/>
        </p:nvSpPr>
        <p:spPr>
          <a:xfrm>
            <a:off x="2312473" y="4276568"/>
            <a:ext cx="5097237" cy="338554"/>
          </a:xfrm>
          <a:prstGeom prst="rect">
            <a:avLst/>
          </a:prstGeom>
        </p:spPr>
        <p:txBody>
          <a:bodyPr wrap="square">
            <a:spAutoFit/>
          </a:bodyPr>
          <a:lstStyle/>
          <a:p>
            <a:r>
              <a:rPr lang="en-US" sz="1600" dirty="0" smtClean="0">
                <a:solidFill>
                  <a:schemeClr val="accent1"/>
                </a:solidFill>
              </a:rPr>
              <a:t>Insurance enrollment kits mailed early November</a:t>
            </a:r>
          </a:p>
        </p:txBody>
      </p:sp>
      <p:grpSp>
        <p:nvGrpSpPr>
          <p:cNvPr id="24" name="Group 23"/>
          <p:cNvGrpSpPr/>
          <p:nvPr/>
        </p:nvGrpSpPr>
        <p:grpSpPr>
          <a:xfrm>
            <a:off x="1033049" y="3289700"/>
            <a:ext cx="542145" cy="594681"/>
            <a:chOff x="7913688" y="-280988"/>
            <a:chExt cx="1733550" cy="2306638"/>
          </a:xfrm>
          <a:solidFill>
            <a:schemeClr val="bg1"/>
          </a:solidFill>
        </p:grpSpPr>
        <p:sp>
          <p:nvSpPr>
            <p:cNvPr id="25" name="Freeform 29"/>
            <p:cNvSpPr>
              <a:spLocks/>
            </p:cNvSpPr>
            <p:nvPr/>
          </p:nvSpPr>
          <p:spPr bwMode="auto">
            <a:xfrm>
              <a:off x="8215313" y="1317625"/>
              <a:ext cx="1155700" cy="71438"/>
            </a:xfrm>
            <a:custGeom>
              <a:avLst/>
              <a:gdLst>
                <a:gd name="T0" fmla="*/ 9 w 306"/>
                <a:gd name="T1" fmla="*/ 0 h 19"/>
                <a:gd name="T2" fmla="*/ 0 w 306"/>
                <a:gd name="T3" fmla="*/ 10 h 19"/>
                <a:gd name="T4" fmla="*/ 9 w 306"/>
                <a:gd name="T5" fmla="*/ 19 h 19"/>
                <a:gd name="T6" fmla="*/ 297 w 306"/>
                <a:gd name="T7" fmla="*/ 19 h 19"/>
                <a:gd name="T8" fmla="*/ 306 w 306"/>
                <a:gd name="T9" fmla="*/ 10 h 19"/>
                <a:gd name="T10" fmla="*/ 297 w 306"/>
                <a:gd name="T11" fmla="*/ 0 h 19"/>
                <a:gd name="T12" fmla="*/ 9 w 306"/>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06" h="19">
                  <a:moveTo>
                    <a:pt x="9" y="0"/>
                  </a:moveTo>
                  <a:cubicBezTo>
                    <a:pt x="4" y="0"/>
                    <a:pt x="0" y="5"/>
                    <a:pt x="0" y="10"/>
                  </a:cubicBezTo>
                  <a:cubicBezTo>
                    <a:pt x="0" y="15"/>
                    <a:pt x="4" y="19"/>
                    <a:pt x="9" y="19"/>
                  </a:cubicBezTo>
                  <a:cubicBezTo>
                    <a:pt x="297" y="19"/>
                    <a:pt x="297" y="19"/>
                    <a:pt x="297" y="19"/>
                  </a:cubicBezTo>
                  <a:cubicBezTo>
                    <a:pt x="302" y="19"/>
                    <a:pt x="306" y="15"/>
                    <a:pt x="306" y="10"/>
                  </a:cubicBezTo>
                  <a:cubicBezTo>
                    <a:pt x="306" y="5"/>
                    <a:pt x="302" y="0"/>
                    <a:pt x="297" y="0"/>
                  </a:cubicBezTo>
                  <a:lnTo>
                    <a:pt x="9"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6" name="Freeform 30"/>
            <p:cNvSpPr>
              <a:spLocks/>
            </p:cNvSpPr>
            <p:nvPr/>
          </p:nvSpPr>
          <p:spPr bwMode="auto">
            <a:xfrm>
              <a:off x="8215313" y="1535112"/>
              <a:ext cx="1155700" cy="71438"/>
            </a:xfrm>
            <a:custGeom>
              <a:avLst/>
              <a:gdLst>
                <a:gd name="T0" fmla="*/ 297 w 306"/>
                <a:gd name="T1" fmla="*/ 0 h 19"/>
                <a:gd name="T2" fmla="*/ 9 w 306"/>
                <a:gd name="T3" fmla="*/ 0 h 19"/>
                <a:gd name="T4" fmla="*/ 0 w 306"/>
                <a:gd name="T5" fmla="*/ 9 h 19"/>
                <a:gd name="T6" fmla="*/ 9 w 306"/>
                <a:gd name="T7" fmla="*/ 19 h 19"/>
                <a:gd name="T8" fmla="*/ 297 w 306"/>
                <a:gd name="T9" fmla="*/ 19 h 19"/>
                <a:gd name="T10" fmla="*/ 306 w 306"/>
                <a:gd name="T11" fmla="*/ 9 h 19"/>
                <a:gd name="T12" fmla="*/ 297 w 306"/>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06" h="19">
                  <a:moveTo>
                    <a:pt x="297" y="0"/>
                  </a:moveTo>
                  <a:cubicBezTo>
                    <a:pt x="9" y="0"/>
                    <a:pt x="9" y="0"/>
                    <a:pt x="9" y="0"/>
                  </a:cubicBezTo>
                  <a:cubicBezTo>
                    <a:pt x="4" y="0"/>
                    <a:pt x="0" y="4"/>
                    <a:pt x="0" y="9"/>
                  </a:cubicBezTo>
                  <a:cubicBezTo>
                    <a:pt x="0" y="15"/>
                    <a:pt x="4" y="19"/>
                    <a:pt x="9" y="19"/>
                  </a:cubicBezTo>
                  <a:cubicBezTo>
                    <a:pt x="297" y="19"/>
                    <a:pt x="297" y="19"/>
                    <a:pt x="297" y="19"/>
                  </a:cubicBezTo>
                  <a:cubicBezTo>
                    <a:pt x="302" y="19"/>
                    <a:pt x="306" y="15"/>
                    <a:pt x="306" y="9"/>
                  </a:cubicBezTo>
                  <a:cubicBezTo>
                    <a:pt x="306" y="4"/>
                    <a:pt x="302" y="0"/>
                    <a:pt x="297"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Freeform 31"/>
            <p:cNvSpPr>
              <a:spLocks noEditPoints="1"/>
            </p:cNvSpPr>
            <p:nvPr/>
          </p:nvSpPr>
          <p:spPr bwMode="auto">
            <a:xfrm>
              <a:off x="7913688" y="-280988"/>
              <a:ext cx="1733550" cy="2306638"/>
            </a:xfrm>
            <a:custGeom>
              <a:avLst/>
              <a:gdLst>
                <a:gd name="T0" fmla="*/ 353 w 459"/>
                <a:gd name="T1" fmla="*/ 12 h 612"/>
                <a:gd name="T2" fmla="*/ 325 w 459"/>
                <a:gd name="T3" fmla="*/ 0 h 612"/>
                <a:gd name="T4" fmla="*/ 57 w 459"/>
                <a:gd name="T5" fmla="*/ 0 h 612"/>
                <a:gd name="T6" fmla="*/ 0 w 459"/>
                <a:gd name="T7" fmla="*/ 57 h 612"/>
                <a:gd name="T8" fmla="*/ 0 w 459"/>
                <a:gd name="T9" fmla="*/ 555 h 612"/>
                <a:gd name="T10" fmla="*/ 57 w 459"/>
                <a:gd name="T11" fmla="*/ 612 h 612"/>
                <a:gd name="T12" fmla="*/ 402 w 459"/>
                <a:gd name="T13" fmla="*/ 612 h 612"/>
                <a:gd name="T14" fmla="*/ 459 w 459"/>
                <a:gd name="T15" fmla="*/ 555 h 612"/>
                <a:gd name="T16" fmla="*/ 459 w 459"/>
                <a:gd name="T17" fmla="*/ 153 h 612"/>
                <a:gd name="T18" fmla="*/ 353 w 459"/>
                <a:gd name="T19" fmla="*/ 12 h 612"/>
                <a:gd name="T20" fmla="*/ 344 w 459"/>
                <a:gd name="T21" fmla="*/ 59 h 612"/>
                <a:gd name="T22" fmla="*/ 409 w 459"/>
                <a:gd name="T23" fmla="*/ 134 h 612"/>
                <a:gd name="T24" fmla="*/ 344 w 459"/>
                <a:gd name="T25" fmla="*/ 134 h 612"/>
                <a:gd name="T26" fmla="*/ 344 w 459"/>
                <a:gd name="T27" fmla="*/ 59 h 612"/>
                <a:gd name="T28" fmla="*/ 421 w 459"/>
                <a:gd name="T29" fmla="*/ 555 h 612"/>
                <a:gd name="T30" fmla="*/ 402 w 459"/>
                <a:gd name="T31" fmla="*/ 574 h 612"/>
                <a:gd name="T32" fmla="*/ 57 w 459"/>
                <a:gd name="T33" fmla="*/ 574 h 612"/>
                <a:gd name="T34" fmla="*/ 38 w 459"/>
                <a:gd name="T35" fmla="*/ 555 h 612"/>
                <a:gd name="T36" fmla="*/ 38 w 459"/>
                <a:gd name="T37" fmla="*/ 57 h 612"/>
                <a:gd name="T38" fmla="*/ 57 w 459"/>
                <a:gd name="T39" fmla="*/ 38 h 612"/>
                <a:gd name="T40" fmla="*/ 306 w 459"/>
                <a:gd name="T41" fmla="*/ 38 h 612"/>
                <a:gd name="T42" fmla="*/ 306 w 459"/>
                <a:gd name="T43" fmla="*/ 172 h 612"/>
                <a:gd name="T44" fmla="*/ 421 w 459"/>
                <a:gd name="T45" fmla="*/ 172 h 612"/>
                <a:gd name="T46" fmla="*/ 421 w 459"/>
                <a:gd name="T47" fmla="*/ 555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9" h="612">
                  <a:moveTo>
                    <a:pt x="353" y="12"/>
                  </a:moveTo>
                  <a:cubicBezTo>
                    <a:pt x="346" y="4"/>
                    <a:pt x="336" y="0"/>
                    <a:pt x="325" y="0"/>
                  </a:cubicBezTo>
                  <a:cubicBezTo>
                    <a:pt x="57" y="0"/>
                    <a:pt x="57" y="0"/>
                    <a:pt x="57" y="0"/>
                  </a:cubicBezTo>
                  <a:cubicBezTo>
                    <a:pt x="26" y="0"/>
                    <a:pt x="0" y="25"/>
                    <a:pt x="0" y="57"/>
                  </a:cubicBezTo>
                  <a:cubicBezTo>
                    <a:pt x="0" y="555"/>
                    <a:pt x="0" y="555"/>
                    <a:pt x="0" y="555"/>
                  </a:cubicBezTo>
                  <a:cubicBezTo>
                    <a:pt x="0" y="587"/>
                    <a:pt x="26" y="612"/>
                    <a:pt x="57" y="612"/>
                  </a:cubicBezTo>
                  <a:cubicBezTo>
                    <a:pt x="402" y="612"/>
                    <a:pt x="402" y="612"/>
                    <a:pt x="402" y="612"/>
                  </a:cubicBezTo>
                  <a:cubicBezTo>
                    <a:pt x="434" y="612"/>
                    <a:pt x="459" y="587"/>
                    <a:pt x="459" y="555"/>
                  </a:cubicBezTo>
                  <a:cubicBezTo>
                    <a:pt x="459" y="153"/>
                    <a:pt x="459" y="153"/>
                    <a:pt x="459" y="153"/>
                  </a:cubicBezTo>
                  <a:cubicBezTo>
                    <a:pt x="459" y="138"/>
                    <a:pt x="459" y="127"/>
                    <a:pt x="353" y="12"/>
                  </a:cubicBezTo>
                  <a:close/>
                  <a:moveTo>
                    <a:pt x="344" y="59"/>
                  </a:moveTo>
                  <a:cubicBezTo>
                    <a:pt x="364" y="80"/>
                    <a:pt x="392" y="113"/>
                    <a:pt x="409" y="134"/>
                  </a:cubicBezTo>
                  <a:cubicBezTo>
                    <a:pt x="344" y="134"/>
                    <a:pt x="344" y="134"/>
                    <a:pt x="344" y="134"/>
                  </a:cubicBezTo>
                  <a:lnTo>
                    <a:pt x="344" y="59"/>
                  </a:lnTo>
                  <a:close/>
                  <a:moveTo>
                    <a:pt x="421" y="555"/>
                  </a:moveTo>
                  <a:cubicBezTo>
                    <a:pt x="421" y="566"/>
                    <a:pt x="412" y="574"/>
                    <a:pt x="402" y="574"/>
                  </a:cubicBezTo>
                  <a:cubicBezTo>
                    <a:pt x="57" y="574"/>
                    <a:pt x="57" y="574"/>
                    <a:pt x="57" y="574"/>
                  </a:cubicBezTo>
                  <a:cubicBezTo>
                    <a:pt x="47" y="574"/>
                    <a:pt x="38" y="566"/>
                    <a:pt x="38" y="555"/>
                  </a:cubicBezTo>
                  <a:cubicBezTo>
                    <a:pt x="38" y="57"/>
                    <a:pt x="38" y="57"/>
                    <a:pt x="38" y="57"/>
                  </a:cubicBezTo>
                  <a:cubicBezTo>
                    <a:pt x="38" y="47"/>
                    <a:pt x="47" y="38"/>
                    <a:pt x="57" y="38"/>
                  </a:cubicBezTo>
                  <a:cubicBezTo>
                    <a:pt x="306" y="38"/>
                    <a:pt x="306" y="38"/>
                    <a:pt x="306" y="38"/>
                  </a:cubicBezTo>
                  <a:cubicBezTo>
                    <a:pt x="306" y="172"/>
                    <a:pt x="306" y="172"/>
                    <a:pt x="306" y="172"/>
                  </a:cubicBezTo>
                  <a:cubicBezTo>
                    <a:pt x="421" y="172"/>
                    <a:pt x="421" y="172"/>
                    <a:pt x="421" y="172"/>
                  </a:cubicBezTo>
                  <a:lnTo>
                    <a:pt x="421" y="55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Freeform 32"/>
            <p:cNvSpPr>
              <a:spLocks/>
            </p:cNvSpPr>
            <p:nvPr/>
          </p:nvSpPr>
          <p:spPr bwMode="auto">
            <a:xfrm>
              <a:off x="8199438" y="77787"/>
              <a:ext cx="725488" cy="146050"/>
            </a:xfrm>
            <a:custGeom>
              <a:avLst/>
              <a:gdLst>
                <a:gd name="T0" fmla="*/ 19 w 192"/>
                <a:gd name="T1" fmla="*/ 39 h 39"/>
                <a:gd name="T2" fmla="*/ 173 w 192"/>
                <a:gd name="T3" fmla="*/ 39 h 39"/>
                <a:gd name="T4" fmla="*/ 192 w 192"/>
                <a:gd name="T5" fmla="*/ 20 h 39"/>
                <a:gd name="T6" fmla="*/ 173 w 192"/>
                <a:gd name="T7" fmla="*/ 0 h 39"/>
                <a:gd name="T8" fmla="*/ 19 w 192"/>
                <a:gd name="T9" fmla="*/ 0 h 39"/>
                <a:gd name="T10" fmla="*/ 0 w 192"/>
                <a:gd name="T11" fmla="*/ 20 h 39"/>
                <a:gd name="T12" fmla="*/ 19 w 192"/>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192" h="39">
                  <a:moveTo>
                    <a:pt x="19" y="39"/>
                  </a:moveTo>
                  <a:cubicBezTo>
                    <a:pt x="173" y="39"/>
                    <a:pt x="173" y="39"/>
                    <a:pt x="173" y="39"/>
                  </a:cubicBezTo>
                  <a:cubicBezTo>
                    <a:pt x="183" y="39"/>
                    <a:pt x="192" y="30"/>
                    <a:pt x="192" y="20"/>
                  </a:cubicBezTo>
                  <a:cubicBezTo>
                    <a:pt x="192" y="9"/>
                    <a:pt x="183" y="0"/>
                    <a:pt x="173" y="0"/>
                  </a:cubicBezTo>
                  <a:cubicBezTo>
                    <a:pt x="19" y="0"/>
                    <a:pt x="19" y="0"/>
                    <a:pt x="19" y="0"/>
                  </a:cubicBezTo>
                  <a:cubicBezTo>
                    <a:pt x="9" y="0"/>
                    <a:pt x="0" y="9"/>
                    <a:pt x="0" y="20"/>
                  </a:cubicBezTo>
                  <a:cubicBezTo>
                    <a:pt x="0" y="30"/>
                    <a:pt x="9" y="39"/>
                    <a:pt x="19" y="3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9" name="Freeform 33"/>
            <p:cNvSpPr>
              <a:spLocks/>
            </p:cNvSpPr>
            <p:nvPr/>
          </p:nvSpPr>
          <p:spPr bwMode="auto">
            <a:xfrm>
              <a:off x="8199438" y="438150"/>
              <a:ext cx="725488" cy="73025"/>
            </a:xfrm>
            <a:custGeom>
              <a:avLst/>
              <a:gdLst>
                <a:gd name="T0" fmla="*/ 10 w 192"/>
                <a:gd name="T1" fmla="*/ 19 h 19"/>
                <a:gd name="T2" fmla="*/ 182 w 192"/>
                <a:gd name="T3" fmla="*/ 19 h 19"/>
                <a:gd name="T4" fmla="*/ 192 w 192"/>
                <a:gd name="T5" fmla="*/ 10 h 19"/>
                <a:gd name="T6" fmla="*/ 182 w 192"/>
                <a:gd name="T7" fmla="*/ 0 h 19"/>
                <a:gd name="T8" fmla="*/ 10 w 192"/>
                <a:gd name="T9" fmla="*/ 0 h 19"/>
                <a:gd name="T10" fmla="*/ 0 w 192"/>
                <a:gd name="T11" fmla="*/ 10 h 19"/>
                <a:gd name="T12" fmla="*/ 10 w 19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92" h="19">
                  <a:moveTo>
                    <a:pt x="10" y="19"/>
                  </a:moveTo>
                  <a:cubicBezTo>
                    <a:pt x="182" y="19"/>
                    <a:pt x="182" y="19"/>
                    <a:pt x="182" y="19"/>
                  </a:cubicBezTo>
                  <a:cubicBezTo>
                    <a:pt x="188" y="19"/>
                    <a:pt x="192" y="15"/>
                    <a:pt x="192" y="10"/>
                  </a:cubicBezTo>
                  <a:cubicBezTo>
                    <a:pt x="192" y="4"/>
                    <a:pt x="188" y="0"/>
                    <a:pt x="182" y="0"/>
                  </a:cubicBezTo>
                  <a:cubicBezTo>
                    <a:pt x="10" y="0"/>
                    <a:pt x="10" y="0"/>
                    <a:pt x="10" y="0"/>
                  </a:cubicBezTo>
                  <a:cubicBezTo>
                    <a:pt x="5" y="0"/>
                    <a:pt x="0" y="4"/>
                    <a:pt x="0" y="10"/>
                  </a:cubicBezTo>
                  <a:cubicBezTo>
                    <a:pt x="0" y="15"/>
                    <a:pt x="5" y="19"/>
                    <a:pt x="10"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Freeform 34"/>
            <p:cNvSpPr>
              <a:spLocks/>
            </p:cNvSpPr>
            <p:nvPr/>
          </p:nvSpPr>
          <p:spPr bwMode="auto">
            <a:xfrm>
              <a:off x="8199438" y="657225"/>
              <a:ext cx="1160463" cy="71438"/>
            </a:xfrm>
            <a:custGeom>
              <a:avLst/>
              <a:gdLst>
                <a:gd name="T0" fmla="*/ 0 w 307"/>
                <a:gd name="T1" fmla="*/ 9 h 19"/>
                <a:gd name="T2" fmla="*/ 10 w 307"/>
                <a:gd name="T3" fmla="*/ 19 h 19"/>
                <a:gd name="T4" fmla="*/ 297 w 307"/>
                <a:gd name="T5" fmla="*/ 19 h 19"/>
                <a:gd name="T6" fmla="*/ 307 w 307"/>
                <a:gd name="T7" fmla="*/ 9 h 19"/>
                <a:gd name="T8" fmla="*/ 297 w 307"/>
                <a:gd name="T9" fmla="*/ 0 h 19"/>
                <a:gd name="T10" fmla="*/ 10 w 307"/>
                <a:gd name="T11" fmla="*/ 0 h 19"/>
                <a:gd name="T12" fmla="*/ 0 w 307"/>
                <a:gd name="T13" fmla="*/ 9 h 19"/>
              </a:gdLst>
              <a:ahLst/>
              <a:cxnLst>
                <a:cxn ang="0">
                  <a:pos x="T0" y="T1"/>
                </a:cxn>
                <a:cxn ang="0">
                  <a:pos x="T2" y="T3"/>
                </a:cxn>
                <a:cxn ang="0">
                  <a:pos x="T4" y="T5"/>
                </a:cxn>
                <a:cxn ang="0">
                  <a:pos x="T6" y="T7"/>
                </a:cxn>
                <a:cxn ang="0">
                  <a:pos x="T8" y="T9"/>
                </a:cxn>
                <a:cxn ang="0">
                  <a:pos x="T10" y="T11"/>
                </a:cxn>
                <a:cxn ang="0">
                  <a:pos x="T12" y="T13"/>
                </a:cxn>
              </a:cxnLst>
              <a:rect l="0" t="0" r="r" b="b"/>
              <a:pathLst>
                <a:path w="307" h="19">
                  <a:moveTo>
                    <a:pt x="0" y="9"/>
                  </a:moveTo>
                  <a:cubicBezTo>
                    <a:pt x="0" y="14"/>
                    <a:pt x="5" y="19"/>
                    <a:pt x="10" y="19"/>
                  </a:cubicBezTo>
                  <a:cubicBezTo>
                    <a:pt x="297" y="19"/>
                    <a:pt x="297" y="19"/>
                    <a:pt x="297" y="19"/>
                  </a:cubicBezTo>
                  <a:cubicBezTo>
                    <a:pt x="302" y="19"/>
                    <a:pt x="307" y="14"/>
                    <a:pt x="307" y="9"/>
                  </a:cubicBezTo>
                  <a:cubicBezTo>
                    <a:pt x="307" y="4"/>
                    <a:pt x="302" y="0"/>
                    <a:pt x="297" y="0"/>
                  </a:cubicBezTo>
                  <a:cubicBezTo>
                    <a:pt x="10" y="0"/>
                    <a:pt x="10" y="0"/>
                    <a:pt x="10" y="0"/>
                  </a:cubicBezTo>
                  <a:cubicBezTo>
                    <a:pt x="5" y="0"/>
                    <a:pt x="0" y="4"/>
                    <a:pt x="0" y="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35"/>
            <p:cNvSpPr>
              <a:spLocks/>
            </p:cNvSpPr>
            <p:nvPr/>
          </p:nvSpPr>
          <p:spPr bwMode="auto">
            <a:xfrm>
              <a:off x="8199438" y="1087437"/>
              <a:ext cx="1160463" cy="74613"/>
            </a:xfrm>
            <a:custGeom>
              <a:avLst/>
              <a:gdLst>
                <a:gd name="T0" fmla="*/ 297 w 307"/>
                <a:gd name="T1" fmla="*/ 20 h 20"/>
                <a:gd name="T2" fmla="*/ 307 w 307"/>
                <a:gd name="T3" fmla="*/ 10 h 20"/>
                <a:gd name="T4" fmla="*/ 297 w 307"/>
                <a:gd name="T5" fmla="*/ 0 h 20"/>
                <a:gd name="T6" fmla="*/ 10 w 307"/>
                <a:gd name="T7" fmla="*/ 0 h 20"/>
                <a:gd name="T8" fmla="*/ 0 w 307"/>
                <a:gd name="T9" fmla="*/ 10 h 20"/>
                <a:gd name="T10" fmla="*/ 10 w 307"/>
                <a:gd name="T11" fmla="*/ 20 h 20"/>
                <a:gd name="T12" fmla="*/ 297 w 30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307" h="20">
                  <a:moveTo>
                    <a:pt x="297" y="20"/>
                  </a:moveTo>
                  <a:cubicBezTo>
                    <a:pt x="302" y="20"/>
                    <a:pt x="307" y="15"/>
                    <a:pt x="307" y="10"/>
                  </a:cubicBezTo>
                  <a:cubicBezTo>
                    <a:pt x="307" y="5"/>
                    <a:pt x="302" y="0"/>
                    <a:pt x="297" y="0"/>
                  </a:cubicBezTo>
                  <a:cubicBezTo>
                    <a:pt x="10" y="0"/>
                    <a:pt x="10" y="0"/>
                    <a:pt x="10" y="0"/>
                  </a:cubicBezTo>
                  <a:cubicBezTo>
                    <a:pt x="5" y="0"/>
                    <a:pt x="0" y="5"/>
                    <a:pt x="0" y="10"/>
                  </a:cubicBezTo>
                  <a:cubicBezTo>
                    <a:pt x="0" y="15"/>
                    <a:pt x="5" y="20"/>
                    <a:pt x="10" y="20"/>
                  </a:cubicBezTo>
                  <a:lnTo>
                    <a:pt x="297" y="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36"/>
            <p:cNvSpPr>
              <a:spLocks/>
            </p:cNvSpPr>
            <p:nvPr/>
          </p:nvSpPr>
          <p:spPr bwMode="auto">
            <a:xfrm>
              <a:off x="8199438" y="871537"/>
              <a:ext cx="1089025" cy="73025"/>
            </a:xfrm>
            <a:custGeom>
              <a:avLst/>
              <a:gdLst>
                <a:gd name="T0" fmla="*/ 10 w 288"/>
                <a:gd name="T1" fmla="*/ 19 h 19"/>
                <a:gd name="T2" fmla="*/ 278 w 288"/>
                <a:gd name="T3" fmla="*/ 19 h 19"/>
                <a:gd name="T4" fmla="*/ 288 w 288"/>
                <a:gd name="T5" fmla="*/ 10 h 19"/>
                <a:gd name="T6" fmla="*/ 278 w 288"/>
                <a:gd name="T7" fmla="*/ 0 h 19"/>
                <a:gd name="T8" fmla="*/ 10 w 288"/>
                <a:gd name="T9" fmla="*/ 0 h 19"/>
                <a:gd name="T10" fmla="*/ 0 w 288"/>
                <a:gd name="T11" fmla="*/ 10 h 19"/>
                <a:gd name="T12" fmla="*/ 10 w 288"/>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288" h="19">
                  <a:moveTo>
                    <a:pt x="10" y="19"/>
                  </a:moveTo>
                  <a:cubicBezTo>
                    <a:pt x="278" y="19"/>
                    <a:pt x="278" y="19"/>
                    <a:pt x="278" y="19"/>
                  </a:cubicBezTo>
                  <a:cubicBezTo>
                    <a:pt x="283" y="19"/>
                    <a:pt x="288" y="15"/>
                    <a:pt x="288" y="10"/>
                  </a:cubicBezTo>
                  <a:cubicBezTo>
                    <a:pt x="288" y="4"/>
                    <a:pt x="283" y="0"/>
                    <a:pt x="278" y="0"/>
                  </a:cubicBezTo>
                  <a:cubicBezTo>
                    <a:pt x="10" y="0"/>
                    <a:pt x="10" y="0"/>
                    <a:pt x="10" y="0"/>
                  </a:cubicBezTo>
                  <a:cubicBezTo>
                    <a:pt x="5" y="0"/>
                    <a:pt x="0" y="4"/>
                    <a:pt x="0" y="10"/>
                  </a:cubicBezTo>
                  <a:cubicBezTo>
                    <a:pt x="0" y="15"/>
                    <a:pt x="5" y="19"/>
                    <a:pt x="10"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33" name="Freeform 22"/>
          <p:cNvSpPr>
            <a:spLocks noEditPoints="1"/>
          </p:cNvSpPr>
          <p:nvPr/>
        </p:nvSpPr>
        <p:spPr bwMode="auto">
          <a:xfrm>
            <a:off x="955289" y="4146151"/>
            <a:ext cx="707072" cy="707072"/>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89 w 352"/>
              <a:gd name="T11" fmla="*/ 90 h 352"/>
              <a:gd name="T12" fmla="*/ 263 w 352"/>
              <a:gd name="T13" fmla="*/ 90 h 352"/>
              <a:gd name="T14" fmla="*/ 276 w 352"/>
              <a:gd name="T15" fmla="*/ 93 h 352"/>
              <a:gd name="T16" fmla="*/ 176 w 352"/>
              <a:gd name="T17" fmla="*/ 182 h 352"/>
              <a:gd name="T18" fmla="*/ 75 w 352"/>
              <a:gd name="T19" fmla="*/ 93 h 352"/>
              <a:gd name="T20" fmla="*/ 89 w 352"/>
              <a:gd name="T21" fmla="*/ 90 h 352"/>
              <a:gd name="T22" fmla="*/ 60 w 352"/>
              <a:gd name="T23" fmla="*/ 235 h 352"/>
              <a:gd name="T24" fmla="*/ 60 w 352"/>
              <a:gd name="T25" fmla="*/ 119 h 352"/>
              <a:gd name="T26" fmla="*/ 65 w 352"/>
              <a:gd name="T27" fmla="*/ 103 h 352"/>
              <a:gd name="T28" fmla="*/ 137 w 352"/>
              <a:gd name="T29" fmla="*/ 167 h 352"/>
              <a:gd name="T30" fmla="*/ 64 w 352"/>
              <a:gd name="T31" fmla="*/ 248 h 352"/>
              <a:gd name="T32" fmla="*/ 60 w 352"/>
              <a:gd name="T33" fmla="*/ 235 h 352"/>
              <a:gd name="T34" fmla="*/ 263 w 352"/>
              <a:gd name="T35" fmla="*/ 263 h 352"/>
              <a:gd name="T36" fmla="*/ 89 w 352"/>
              <a:gd name="T37" fmla="*/ 263 h 352"/>
              <a:gd name="T38" fmla="*/ 74 w 352"/>
              <a:gd name="T39" fmla="*/ 259 h 352"/>
              <a:gd name="T40" fmla="*/ 148 w 352"/>
              <a:gd name="T41" fmla="*/ 176 h 352"/>
              <a:gd name="T42" fmla="*/ 171 w 352"/>
              <a:gd name="T43" fmla="*/ 197 h 352"/>
              <a:gd name="T44" fmla="*/ 176 w 352"/>
              <a:gd name="T45" fmla="*/ 198 h 352"/>
              <a:gd name="T46" fmla="*/ 181 w 352"/>
              <a:gd name="T47" fmla="*/ 197 h 352"/>
              <a:gd name="T48" fmla="*/ 204 w 352"/>
              <a:gd name="T49" fmla="*/ 176 h 352"/>
              <a:gd name="T50" fmla="*/ 278 w 352"/>
              <a:gd name="T51" fmla="*/ 259 h 352"/>
              <a:gd name="T52" fmla="*/ 263 w 352"/>
              <a:gd name="T53" fmla="*/ 263 h 352"/>
              <a:gd name="T54" fmla="*/ 286 w 352"/>
              <a:gd name="T55" fmla="*/ 233 h 352"/>
              <a:gd name="T56" fmla="*/ 283 w 352"/>
              <a:gd name="T57" fmla="*/ 247 h 352"/>
              <a:gd name="T58" fmla="*/ 211 w 352"/>
              <a:gd name="T59" fmla="*/ 167 h 352"/>
              <a:gd name="T60" fmla="*/ 282 w 352"/>
              <a:gd name="T61" fmla="*/ 105 h 352"/>
              <a:gd name="T62" fmla="*/ 286 w 352"/>
              <a:gd name="T63" fmla="*/ 120 h 352"/>
              <a:gd name="T64" fmla="*/ 286 w 352"/>
              <a:gd name="T65" fmla="*/ 23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89" y="90"/>
                </a:moveTo>
                <a:cubicBezTo>
                  <a:pt x="263" y="90"/>
                  <a:pt x="263" y="90"/>
                  <a:pt x="263" y="90"/>
                </a:cubicBezTo>
                <a:cubicBezTo>
                  <a:pt x="268" y="90"/>
                  <a:pt x="272" y="91"/>
                  <a:pt x="276" y="93"/>
                </a:cubicBezTo>
                <a:cubicBezTo>
                  <a:pt x="176" y="182"/>
                  <a:pt x="176" y="182"/>
                  <a:pt x="176" y="182"/>
                </a:cubicBezTo>
                <a:cubicBezTo>
                  <a:pt x="75" y="93"/>
                  <a:pt x="75" y="93"/>
                  <a:pt x="75" y="93"/>
                </a:cubicBezTo>
                <a:cubicBezTo>
                  <a:pt x="79" y="91"/>
                  <a:pt x="84" y="90"/>
                  <a:pt x="89" y="90"/>
                </a:cubicBezTo>
                <a:close/>
                <a:moveTo>
                  <a:pt x="60" y="235"/>
                </a:moveTo>
                <a:cubicBezTo>
                  <a:pt x="60" y="119"/>
                  <a:pt x="60" y="119"/>
                  <a:pt x="60" y="119"/>
                </a:cubicBezTo>
                <a:cubicBezTo>
                  <a:pt x="60" y="113"/>
                  <a:pt x="62" y="108"/>
                  <a:pt x="65" y="103"/>
                </a:cubicBezTo>
                <a:cubicBezTo>
                  <a:pt x="137" y="167"/>
                  <a:pt x="137" y="167"/>
                  <a:pt x="137" y="167"/>
                </a:cubicBezTo>
                <a:cubicBezTo>
                  <a:pt x="64" y="248"/>
                  <a:pt x="64" y="248"/>
                  <a:pt x="64" y="248"/>
                </a:cubicBezTo>
                <a:cubicBezTo>
                  <a:pt x="62" y="244"/>
                  <a:pt x="60" y="240"/>
                  <a:pt x="60" y="235"/>
                </a:cubicBezTo>
                <a:close/>
                <a:moveTo>
                  <a:pt x="263" y="263"/>
                </a:moveTo>
                <a:cubicBezTo>
                  <a:pt x="89" y="263"/>
                  <a:pt x="89" y="263"/>
                  <a:pt x="89" y="263"/>
                </a:cubicBezTo>
                <a:cubicBezTo>
                  <a:pt x="83" y="263"/>
                  <a:pt x="78" y="262"/>
                  <a:pt x="74" y="259"/>
                </a:cubicBezTo>
                <a:cubicBezTo>
                  <a:pt x="148" y="176"/>
                  <a:pt x="148" y="176"/>
                  <a:pt x="148" y="176"/>
                </a:cubicBezTo>
                <a:cubicBezTo>
                  <a:pt x="171" y="197"/>
                  <a:pt x="171" y="197"/>
                  <a:pt x="171" y="197"/>
                </a:cubicBezTo>
                <a:cubicBezTo>
                  <a:pt x="172" y="198"/>
                  <a:pt x="174" y="198"/>
                  <a:pt x="176" y="198"/>
                </a:cubicBezTo>
                <a:cubicBezTo>
                  <a:pt x="178" y="198"/>
                  <a:pt x="179" y="198"/>
                  <a:pt x="181" y="197"/>
                </a:cubicBezTo>
                <a:cubicBezTo>
                  <a:pt x="204" y="176"/>
                  <a:pt x="204" y="176"/>
                  <a:pt x="204" y="176"/>
                </a:cubicBezTo>
                <a:cubicBezTo>
                  <a:pt x="278" y="259"/>
                  <a:pt x="278" y="259"/>
                  <a:pt x="278" y="259"/>
                </a:cubicBezTo>
                <a:cubicBezTo>
                  <a:pt x="274" y="262"/>
                  <a:pt x="268" y="263"/>
                  <a:pt x="263" y="263"/>
                </a:cubicBezTo>
                <a:close/>
                <a:moveTo>
                  <a:pt x="286" y="233"/>
                </a:moveTo>
                <a:cubicBezTo>
                  <a:pt x="286" y="238"/>
                  <a:pt x="285" y="243"/>
                  <a:pt x="283" y="247"/>
                </a:cubicBezTo>
                <a:cubicBezTo>
                  <a:pt x="211" y="167"/>
                  <a:pt x="211" y="167"/>
                  <a:pt x="211" y="167"/>
                </a:cubicBezTo>
                <a:cubicBezTo>
                  <a:pt x="282" y="105"/>
                  <a:pt x="282" y="105"/>
                  <a:pt x="282" y="105"/>
                </a:cubicBezTo>
                <a:cubicBezTo>
                  <a:pt x="285" y="109"/>
                  <a:pt x="286" y="115"/>
                  <a:pt x="286" y="120"/>
                </a:cubicBezTo>
                <a:lnTo>
                  <a:pt x="286" y="233"/>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4" name="Freeform 31"/>
          <p:cNvSpPr>
            <a:spLocks noEditPoints="1"/>
          </p:cNvSpPr>
          <p:nvPr/>
        </p:nvSpPr>
        <p:spPr bwMode="auto">
          <a:xfrm>
            <a:off x="978743" y="2380077"/>
            <a:ext cx="649057" cy="626643"/>
          </a:xfrm>
          <a:custGeom>
            <a:avLst/>
            <a:gdLst>
              <a:gd name="T0" fmla="*/ 140 w 280"/>
              <a:gd name="T1" fmla="*/ 0 h 280"/>
              <a:gd name="T2" fmla="*/ 0 w 280"/>
              <a:gd name="T3" fmla="*/ 140 h 280"/>
              <a:gd name="T4" fmla="*/ 140 w 280"/>
              <a:gd name="T5" fmla="*/ 280 h 280"/>
              <a:gd name="T6" fmla="*/ 280 w 280"/>
              <a:gd name="T7" fmla="*/ 140 h 280"/>
              <a:gd name="T8" fmla="*/ 140 w 280"/>
              <a:gd name="T9" fmla="*/ 0 h 280"/>
              <a:gd name="T10" fmla="*/ 185 w 280"/>
              <a:gd name="T11" fmla="*/ 69 h 280"/>
              <a:gd name="T12" fmla="*/ 211 w 280"/>
              <a:gd name="T13" fmla="*/ 95 h 280"/>
              <a:gd name="T14" fmla="*/ 185 w 280"/>
              <a:gd name="T15" fmla="*/ 122 h 280"/>
              <a:gd name="T16" fmla="*/ 174 w 280"/>
              <a:gd name="T17" fmla="*/ 119 h 280"/>
              <a:gd name="T18" fmla="*/ 158 w 280"/>
              <a:gd name="T19" fmla="*/ 95 h 280"/>
              <a:gd name="T20" fmla="*/ 185 w 280"/>
              <a:gd name="T21" fmla="*/ 69 h 280"/>
              <a:gd name="T22" fmla="*/ 141 w 280"/>
              <a:gd name="T23" fmla="*/ 96 h 280"/>
              <a:gd name="T24" fmla="*/ 167 w 280"/>
              <a:gd name="T25" fmla="*/ 123 h 280"/>
              <a:gd name="T26" fmla="*/ 141 w 280"/>
              <a:gd name="T27" fmla="*/ 149 h 280"/>
              <a:gd name="T28" fmla="*/ 115 w 280"/>
              <a:gd name="T29" fmla="*/ 123 h 280"/>
              <a:gd name="T30" fmla="*/ 141 w 280"/>
              <a:gd name="T31" fmla="*/ 96 h 280"/>
              <a:gd name="T32" fmla="*/ 95 w 280"/>
              <a:gd name="T33" fmla="*/ 69 h 280"/>
              <a:gd name="T34" fmla="*/ 121 w 280"/>
              <a:gd name="T35" fmla="*/ 95 h 280"/>
              <a:gd name="T36" fmla="*/ 121 w 280"/>
              <a:gd name="T37" fmla="*/ 97 h 280"/>
              <a:gd name="T38" fmla="*/ 109 w 280"/>
              <a:gd name="T39" fmla="*/ 118 h 280"/>
              <a:gd name="T40" fmla="*/ 95 w 280"/>
              <a:gd name="T41" fmla="*/ 122 h 280"/>
              <a:gd name="T42" fmla="*/ 68 w 280"/>
              <a:gd name="T43" fmla="*/ 95 h 280"/>
              <a:gd name="T44" fmla="*/ 95 w 280"/>
              <a:gd name="T45" fmla="*/ 69 h 280"/>
              <a:gd name="T46" fmla="*/ 90 w 280"/>
              <a:gd name="T47" fmla="*/ 193 h 280"/>
              <a:gd name="T48" fmla="*/ 52 w 280"/>
              <a:gd name="T49" fmla="*/ 186 h 280"/>
              <a:gd name="T50" fmla="*/ 50 w 280"/>
              <a:gd name="T51" fmla="*/ 185 h 280"/>
              <a:gd name="T52" fmla="*/ 50 w 280"/>
              <a:gd name="T53" fmla="*/ 185 h 280"/>
              <a:gd name="T54" fmla="*/ 50 w 280"/>
              <a:gd name="T55" fmla="*/ 157 h 280"/>
              <a:gd name="T56" fmla="*/ 84 w 280"/>
              <a:gd name="T57" fmla="*/ 124 h 280"/>
              <a:gd name="T58" fmla="*/ 106 w 280"/>
              <a:gd name="T59" fmla="*/ 124 h 280"/>
              <a:gd name="T60" fmla="*/ 108 w 280"/>
              <a:gd name="T61" fmla="*/ 124 h 280"/>
              <a:gd name="T62" fmla="*/ 118 w 280"/>
              <a:gd name="T63" fmla="*/ 146 h 280"/>
              <a:gd name="T64" fmla="*/ 90 w 280"/>
              <a:gd name="T65" fmla="*/ 185 h 280"/>
              <a:gd name="T66" fmla="*/ 90 w 280"/>
              <a:gd name="T67" fmla="*/ 193 h 280"/>
              <a:gd name="T68" fmla="*/ 186 w 280"/>
              <a:gd name="T69" fmla="*/ 212 h 280"/>
              <a:gd name="T70" fmla="*/ 186 w 280"/>
              <a:gd name="T71" fmla="*/ 212 h 280"/>
              <a:gd name="T72" fmla="*/ 184 w 280"/>
              <a:gd name="T73" fmla="*/ 213 h 280"/>
              <a:gd name="T74" fmla="*/ 144 w 280"/>
              <a:gd name="T75" fmla="*/ 220 h 280"/>
              <a:gd name="T76" fmla="*/ 98 w 280"/>
              <a:gd name="T77" fmla="*/ 213 h 280"/>
              <a:gd name="T78" fmla="*/ 96 w 280"/>
              <a:gd name="T79" fmla="*/ 212 h 280"/>
              <a:gd name="T80" fmla="*/ 96 w 280"/>
              <a:gd name="T81" fmla="*/ 212 h 280"/>
              <a:gd name="T82" fmla="*/ 96 w 280"/>
              <a:gd name="T83" fmla="*/ 185 h 280"/>
              <a:gd name="T84" fmla="*/ 130 w 280"/>
              <a:gd name="T85" fmla="*/ 151 h 280"/>
              <a:gd name="T86" fmla="*/ 152 w 280"/>
              <a:gd name="T87" fmla="*/ 151 h 280"/>
              <a:gd name="T88" fmla="*/ 186 w 280"/>
              <a:gd name="T89" fmla="*/ 185 h 280"/>
              <a:gd name="T90" fmla="*/ 186 w 280"/>
              <a:gd name="T91" fmla="*/ 212 h 280"/>
              <a:gd name="T92" fmla="*/ 230 w 280"/>
              <a:gd name="T93" fmla="*/ 185 h 280"/>
              <a:gd name="T94" fmla="*/ 230 w 280"/>
              <a:gd name="T95" fmla="*/ 185 h 280"/>
              <a:gd name="T96" fmla="*/ 228 w 280"/>
              <a:gd name="T97" fmla="*/ 186 h 280"/>
              <a:gd name="T98" fmla="*/ 192 w 280"/>
              <a:gd name="T99" fmla="*/ 193 h 280"/>
              <a:gd name="T100" fmla="*/ 192 w 280"/>
              <a:gd name="T101" fmla="*/ 185 h 280"/>
              <a:gd name="T102" fmla="*/ 164 w 280"/>
              <a:gd name="T103" fmla="*/ 146 h 280"/>
              <a:gd name="T104" fmla="*/ 174 w 280"/>
              <a:gd name="T105" fmla="*/ 124 h 280"/>
              <a:gd name="T106" fmla="*/ 196 w 280"/>
              <a:gd name="T107" fmla="*/ 124 h 280"/>
              <a:gd name="T108" fmla="*/ 230 w 280"/>
              <a:gd name="T109" fmla="*/ 157 h 280"/>
              <a:gd name="T110" fmla="*/ 230 w 280"/>
              <a:gd name="T111" fmla="*/ 18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Tree>
    <p:extLst>
      <p:ext uri="{BB962C8B-B14F-4D97-AF65-F5344CB8AC3E}">
        <p14:creationId xmlns:p14="http://schemas.microsoft.com/office/powerpoint/2010/main" val="266945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750"/>
                                        <p:tgtEl>
                                          <p:spTgt spid="34"/>
                                        </p:tgtEl>
                                      </p:cBhvr>
                                    </p:animEffect>
                                    <p:anim calcmode="lin" valueType="num">
                                      <p:cBhvr>
                                        <p:cTn id="17" dur="750" fill="hold"/>
                                        <p:tgtEl>
                                          <p:spTgt spid="34"/>
                                        </p:tgtEl>
                                        <p:attrNameLst>
                                          <p:attrName>ppt_x</p:attrName>
                                        </p:attrNameLst>
                                      </p:cBhvr>
                                      <p:tavLst>
                                        <p:tav tm="0">
                                          <p:val>
                                            <p:strVal val="#ppt_x"/>
                                          </p:val>
                                        </p:tav>
                                        <p:tav tm="100000">
                                          <p:val>
                                            <p:strVal val="#ppt_x"/>
                                          </p:val>
                                        </p:tav>
                                      </p:tavLst>
                                    </p:anim>
                                    <p:anim calcmode="lin" valueType="num">
                                      <p:cBhvr>
                                        <p:cTn id="18" dur="750" fill="hold"/>
                                        <p:tgtEl>
                                          <p:spTgt spid="34"/>
                                        </p:tgtEl>
                                        <p:attrNameLst>
                                          <p:attrName>ppt_y</p:attrName>
                                        </p:attrNameLst>
                                      </p:cBhvr>
                                      <p:tavLst>
                                        <p:tav tm="0">
                                          <p:val>
                                            <p:strVal val="#ppt_y+.1"/>
                                          </p:val>
                                        </p:tav>
                                        <p:tav tm="100000">
                                          <p:val>
                                            <p:strVal val="#ppt_y"/>
                                          </p:val>
                                        </p:tav>
                                      </p:tavLst>
                                    </p:anim>
                                  </p:childTnLst>
                                </p:cTn>
                              </p:par>
                            </p:childTnLst>
                          </p:cTn>
                        </p:par>
                        <p:par>
                          <p:cTn id="19" fill="hold">
                            <p:stCondLst>
                              <p:cond delay="1250"/>
                            </p:stCondLst>
                            <p:childTnLst>
                              <p:par>
                                <p:cTn id="20" presetID="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1750"/>
                            </p:stCondLst>
                            <p:childTnLst>
                              <p:par>
                                <p:cTn id="25" presetID="2" presetClass="entr" presetSubtype="2"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1+#ppt_w/2"/>
                                          </p:val>
                                        </p:tav>
                                        <p:tav tm="100000">
                                          <p:val>
                                            <p:strVal val="#ppt_x"/>
                                          </p:val>
                                        </p:tav>
                                      </p:tavLst>
                                    </p:anim>
                                    <p:anim calcmode="lin" valueType="num">
                                      <p:cBhvr additive="base">
                                        <p:cTn id="28" dur="500" fill="hold"/>
                                        <p:tgtEl>
                                          <p:spTgt spid="22"/>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2" presetClass="entr" presetSubtype="4"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3" grpId="0"/>
      <p:bldP spid="33" grpId="0"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6508377" cy="1143000"/>
          </a:xfrm>
        </p:spPr>
        <p:txBody>
          <a:bodyPr/>
          <a:lstStyle/>
          <a:p>
            <a:r>
              <a:rPr lang="en-US" sz="2800" dirty="0" smtClean="0"/>
              <a:t>Next Steps</a:t>
            </a:r>
            <a:endParaRPr lang="en-US" sz="2800" dirty="0"/>
          </a:p>
        </p:txBody>
      </p:sp>
      <p:sp>
        <p:nvSpPr>
          <p:cNvPr id="4" name="Slide Number Placeholder 3"/>
          <p:cNvSpPr>
            <a:spLocks noGrp="1"/>
          </p:cNvSpPr>
          <p:nvPr>
            <p:ph type="sldNum" sz="quarter" idx="12"/>
          </p:nvPr>
        </p:nvSpPr>
        <p:spPr/>
        <p:txBody>
          <a:bodyPr/>
          <a:lstStyle/>
          <a:p>
            <a:fld id="{57AF16DE-A0D5-4438-950F-5B1E159C2C28}" type="slidenum">
              <a:rPr lang="en-US" smtClean="0"/>
              <a:pPr/>
              <a:t>16</a:t>
            </a:fld>
            <a:endParaRPr lang="en-US" dirty="0"/>
          </a:p>
        </p:txBody>
      </p:sp>
      <p:sp>
        <p:nvSpPr>
          <p:cNvPr id="60" name="Folded Corner 59"/>
          <p:cNvSpPr/>
          <p:nvPr/>
        </p:nvSpPr>
        <p:spPr>
          <a:xfrm>
            <a:off x="436243" y="1712429"/>
            <a:ext cx="2593629" cy="3931569"/>
          </a:xfrm>
          <a:prstGeom prst="foldedCorner">
            <a:avLst>
              <a:gd name="adj" fmla="val 15729"/>
            </a:avLst>
          </a:prstGeom>
          <a:solidFill>
            <a:schemeClr val="accent3"/>
          </a:solidFill>
          <a:ln>
            <a:noFill/>
          </a:ln>
          <a:effectLst>
            <a:reflection stA="32000" endPos="3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1" name="Folded Corner 60"/>
          <p:cNvSpPr/>
          <p:nvPr/>
        </p:nvSpPr>
        <p:spPr>
          <a:xfrm>
            <a:off x="3342864" y="1712427"/>
            <a:ext cx="2599650" cy="3940696"/>
          </a:xfrm>
          <a:prstGeom prst="foldedCorner">
            <a:avLst>
              <a:gd name="adj" fmla="val 15729"/>
            </a:avLst>
          </a:prstGeom>
          <a:solidFill>
            <a:schemeClr val="accent6"/>
          </a:solidFill>
          <a:ln>
            <a:noFill/>
          </a:ln>
          <a:effectLst>
            <a:reflection stA="32000" endPos="3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2" name="Folded Corner 61"/>
          <p:cNvSpPr/>
          <p:nvPr/>
        </p:nvSpPr>
        <p:spPr>
          <a:xfrm>
            <a:off x="6255507" y="1712430"/>
            <a:ext cx="2593628" cy="3931567"/>
          </a:xfrm>
          <a:prstGeom prst="foldedCorner">
            <a:avLst>
              <a:gd name="adj" fmla="val 15729"/>
            </a:avLst>
          </a:prstGeom>
          <a:solidFill>
            <a:schemeClr val="tx2"/>
          </a:solidFill>
          <a:ln>
            <a:noFill/>
          </a:ln>
          <a:effectLst>
            <a:reflection stA="32000" endPos="3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ts val="2000"/>
              </a:lnSpc>
            </a:pPr>
            <a:endParaRPr lang="en-IN" dirty="0" smtClean="0">
              <a:solidFill>
                <a:schemeClr val="bg1"/>
              </a:solidFill>
              <a:latin typeface="Source Sans Pro" panose="020B0503030403020204" pitchFamily="34" charset="0"/>
            </a:endParaRPr>
          </a:p>
          <a:p>
            <a:pPr lvl="0" algn="ctr">
              <a:lnSpc>
                <a:spcPts val="2000"/>
              </a:lnSpc>
            </a:pPr>
            <a:endParaRPr lang="en-IN" dirty="0">
              <a:solidFill>
                <a:schemeClr val="bg1"/>
              </a:solidFill>
              <a:latin typeface="Source Sans Pro" panose="020B0503030403020204" pitchFamily="34" charset="0"/>
            </a:endParaRPr>
          </a:p>
          <a:p>
            <a:pPr lvl="0" algn="ctr">
              <a:lnSpc>
                <a:spcPts val="2000"/>
              </a:lnSpc>
            </a:pPr>
            <a:endParaRPr lang="en-IN" dirty="0" smtClean="0">
              <a:solidFill>
                <a:schemeClr val="bg1"/>
              </a:solidFill>
              <a:latin typeface="Source Sans Pro" panose="020B0503030403020204" pitchFamily="34" charset="0"/>
            </a:endParaRPr>
          </a:p>
          <a:p>
            <a:pPr lvl="0" algn="ctr">
              <a:lnSpc>
                <a:spcPts val="2000"/>
              </a:lnSpc>
            </a:pPr>
            <a:endParaRPr lang="en-IN" dirty="0">
              <a:solidFill>
                <a:schemeClr val="bg1"/>
              </a:solidFill>
              <a:latin typeface="Source Sans Pro" panose="020B0503030403020204" pitchFamily="34" charset="0"/>
            </a:endParaRPr>
          </a:p>
          <a:p>
            <a:pPr lvl="0" algn="ctr">
              <a:lnSpc>
                <a:spcPts val="2000"/>
              </a:lnSpc>
            </a:pPr>
            <a:endParaRPr lang="en-IN" dirty="0" smtClean="0">
              <a:solidFill>
                <a:schemeClr val="bg1"/>
              </a:solidFill>
              <a:latin typeface="Source Sans Pro" panose="020B0503030403020204" pitchFamily="34" charset="0"/>
            </a:endParaRPr>
          </a:p>
          <a:p>
            <a:pPr lvl="0" algn="ctr">
              <a:lnSpc>
                <a:spcPts val="2000"/>
              </a:lnSpc>
            </a:pPr>
            <a:endParaRPr lang="en-IN" dirty="0">
              <a:solidFill>
                <a:schemeClr val="bg1"/>
              </a:solidFill>
              <a:latin typeface="Source Sans Pro" panose="020B0503030403020204" pitchFamily="34" charset="0"/>
            </a:endParaRPr>
          </a:p>
        </p:txBody>
      </p:sp>
      <p:sp>
        <p:nvSpPr>
          <p:cNvPr id="64" name="TextBox 63"/>
          <p:cNvSpPr txBox="1"/>
          <p:nvPr/>
        </p:nvSpPr>
        <p:spPr>
          <a:xfrm>
            <a:off x="701933" y="3208379"/>
            <a:ext cx="2024332" cy="1034471"/>
          </a:xfrm>
          <a:prstGeom prst="rect">
            <a:avLst/>
          </a:prstGeom>
          <a:noFill/>
        </p:spPr>
        <p:txBody>
          <a:bodyPr wrap="square" lIns="0" tIns="0" rIns="0" bIns="0" rtlCol="0">
            <a:spAutoFit/>
          </a:bodyPr>
          <a:lstStyle/>
          <a:p>
            <a:pPr lvl="0" algn="ctr">
              <a:lnSpc>
                <a:spcPts val="2000"/>
              </a:lnSpc>
            </a:pPr>
            <a:r>
              <a:rPr lang="en-IN" sz="2000" dirty="0" smtClean="0">
                <a:solidFill>
                  <a:schemeClr val="bg1"/>
                </a:solidFill>
                <a:latin typeface="Source Sans Pro" panose="020B0503030403020204" pitchFamily="34" charset="0"/>
              </a:rPr>
              <a:t>Review insurance enrollment kit, mailed to your</a:t>
            </a:r>
          </a:p>
          <a:p>
            <a:pPr lvl="0" algn="ctr">
              <a:lnSpc>
                <a:spcPts val="2000"/>
              </a:lnSpc>
            </a:pPr>
            <a:r>
              <a:rPr lang="en-IN" sz="2000" dirty="0" smtClean="0">
                <a:solidFill>
                  <a:schemeClr val="bg1"/>
                </a:solidFill>
                <a:latin typeface="Source Sans Pro" panose="020B0503030403020204" pitchFamily="34" charset="0"/>
              </a:rPr>
              <a:t>residence</a:t>
            </a:r>
            <a:endParaRPr lang="en-IN" sz="2000" dirty="0">
              <a:solidFill>
                <a:schemeClr val="bg1"/>
              </a:solidFill>
              <a:latin typeface="Source Sans Pro" panose="020B0503030403020204" pitchFamily="34" charset="0"/>
            </a:endParaRPr>
          </a:p>
        </p:txBody>
      </p:sp>
      <p:sp>
        <p:nvSpPr>
          <p:cNvPr id="66" name="TextBox 65"/>
          <p:cNvSpPr txBox="1"/>
          <p:nvPr/>
        </p:nvSpPr>
        <p:spPr>
          <a:xfrm>
            <a:off x="3463785" y="3242242"/>
            <a:ext cx="2336928" cy="2060393"/>
          </a:xfrm>
          <a:prstGeom prst="rect">
            <a:avLst/>
          </a:prstGeom>
          <a:noFill/>
        </p:spPr>
        <p:txBody>
          <a:bodyPr wrap="none" lIns="0" tIns="0" rIns="0" bIns="0" rtlCol="0">
            <a:spAutoFit/>
          </a:bodyPr>
          <a:lstStyle/>
          <a:p>
            <a:pPr lvl="0" algn="ctr">
              <a:lnSpc>
                <a:spcPts val="2000"/>
              </a:lnSpc>
            </a:pPr>
            <a:r>
              <a:rPr lang="en-IN" sz="2000" dirty="0" smtClean="0">
                <a:solidFill>
                  <a:schemeClr val="bg1"/>
                </a:solidFill>
                <a:latin typeface="Source Sans Pro" panose="020B0503030403020204" pitchFamily="34" charset="0"/>
              </a:rPr>
              <a:t>Decide whether </a:t>
            </a:r>
          </a:p>
          <a:p>
            <a:pPr lvl="0" algn="ctr">
              <a:lnSpc>
                <a:spcPts val="2000"/>
              </a:lnSpc>
            </a:pPr>
            <a:r>
              <a:rPr lang="en-IN" sz="2000" dirty="0" smtClean="0">
                <a:solidFill>
                  <a:schemeClr val="bg1"/>
                </a:solidFill>
                <a:latin typeface="Source Sans Pro" panose="020B0503030403020204" pitchFamily="34" charset="0"/>
              </a:rPr>
              <a:t>or not you want to </a:t>
            </a:r>
          </a:p>
          <a:p>
            <a:pPr lvl="0" algn="ctr">
              <a:lnSpc>
                <a:spcPts val="2000"/>
              </a:lnSpc>
            </a:pPr>
            <a:r>
              <a:rPr lang="en-IN" sz="2000" dirty="0">
                <a:solidFill>
                  <a:schemeClr val="bg1"/>
                </a:solidFill>
                <a:latin typeface="Source Sans Pro" panose="020B0503030403020204" pitchFamily="34" charset="0"/>
              </a:rPr>
              <a:t>c</a:t>
            </a:r>
            <a:r>
              <a:rPr lang="en-IN" sz="2000" dirty="0" smtClean="0">
                <a:solidFill>
                  <a:schemeClr val="bg1"/>
                </a:solidFill>
                <a:latin typeface="Source Sans Pro" panose="020B0503030403020204" pitchFamily="34" charset="0"/>
              </a:rPr>
              <a:t>hange coverage</a:t>
            </a:r>
          </a:p>
          <a:p>
            <a:pPr lvl="0" algn="ctr">
              <a:lnSpc>
                <a:spcPts val="2000"/>
              </a:lnSpc>
            </a:pPr>
            <a:endParaRPr lang="en-IN" sz="2000" dirty="0">
              <a:solidFill>
                <a:schemeClr val="bg1"/>
              </a:solidFill>
              <a:latin typeface="Source Sans Pro" panose="020B0503030403020204" pitchFamily="34" charset="0"/>
            </a:endParaRPr>
          </a:p>
          <a:p>
            <a:pPr lvl="0" algn="ctr">
              <a:lnSpc>
                <a:spcPts val="2000"/>
              </a:lnSpc>
            </a:pPr>
            <a:r>
              <a:rPr lang="en-IN" sz="2000" dirty="0" smtClean="0">
                <a:solidFill>
                  <a:schemeClr val="bg1"/>
                </a:solidFill>
                <a:latin typeface="Source Sans Pro" panose="020B0503030403020204" pitchFamily="34" charset="0"/>
              </a:rPr>
              <a:t>If you do nothing,</a:t>
            </a:r>
          </a:p>
          <a:p>
            <a:pPr lvl="0" algn="ctr">
              <a:lnSpc>
                <a:spcPts val="2000"/>
              </a:lnSpc>
            </a:pPr>
            <a:r>
              <a:rPr lang="en-IN" sz="2000" dirty="0" smtClean="0">
                <a:solidFill>
                  <a:schemeClr val="bg1"/>
                </a:solidFill>
                <a:latin typeface="Source Sans Pro" panose="020B0503030403020204" pitchFamily="34" charset="0"/>
              </a:rPr>
              <a:t>you will be defaulted </a:t>
            </a:r>
          </a:p>
          <a:p>
            <a:pPr lvl="0" algn="ctr">
              <a:lnSpc>
                <a:spcPts val="2000"/>
              </a:lnSpc>
            </a:pPr>
            <a:r>
              <a:rPr lang="en-IN" sz="2000" dirty="0">
                <a:solidFill>
                  <a:schemeClr val="bg1"/>
                </a:solidFill>
                <a:latin typeface="Source Sans Pro" panose="020B0503030403020204" pitchFamily="34" charset="0"/>
              </a:rPr>
              <a:t>i</a:t>
            </a:r>
            <a:r>
              <a:rPr lang="en-IN" sz="2000" dirty="0" smtClean="0">
                <a:solidFill>
                  <a:schemeClr val="bg1"/>
                </a:solidFill>
                <a:latin typeface="Source Sans Pro" panose="020B0503030403020204" pitchFamily="34" charset="0"/>
              </a:rPr>
              <a:t>nto the plans you </a:t>
            </a:r>
          </a:p>
          <a:p>
            <a:pPr lvl="0" algn="ctr">
              <a:lnSpc>
                <a:spcPts val="2000"/>
              </a:lnSpc>
            </a:pPr>
            <a:r>
              <a:rPr lang="en-IN" sz="2000" dirty="0" smtClean="0">
                <a:solidFill>
                  <a:schemeClr val="bg1"/>
                </a:solidFill>
                <a:latin typeface="Source Sans Pro" panose="020B0503030403020204" pitchFamily="34" charset="0"/>
              </a:rPr>
              <a:t>had in 2015 </a:t>
            </a:r>
            <a:endParaRPr lang="en-IN" sz="2000" dirty="0">
              <a:solidFill>
                <a:schemeClr val="bg1"/>
              </a:solidFill>
              <a:latin typeface="Source Sans Pro" panose="020B0503030403020204" pitchFamily="34" charset="0"/>
            </a:endParaRPr>
          </a:p>
        </p:txBody>
      </p:sp>
      <p:sp>
        <p:nvSpPr>
          <p:cNvPr id="69" name="TextBox 68"/>
          <p:cNvSpPr txBox="1"/>
          <p:nvPr/>
        </p:nvSpPr>
        <p:spPr>
          <a:xfrm>
            <a:off x="1488810" y="2258518"/>
            <a:ext cx="285284" cy="615553"/>
          </a:xfrm>
          <a:prstGeom prst="rect">
            <a:avLst/>
          </a:prstGeom>
          <a:noFill/>
        </p:spPr>
        <p:txBody>
          <a:bodyPr wrap="none" lIns="0" tIns="0" rIns="0" bIns="0" rtlCol="0">
            <a:spAutoFit/>
          </a:bodyPr>
          <a:lstStyle/>
          <a:p>
            <a:pPr algn="ctr"/>
            <a:r>
              <a:rPr lang="en-IN" sz="4000" dirty="0" smtClean="0">
                <a:solidFill>
                  <a:schemeClr val="bg1"/>
                </a:solidFill>
                <a:latin typeface="FontAwesome" pitchFamily="50" charset="0"/>
              </a:rPr>
              <a:t>1</a:t>
            </a:r>
            <a:endParaRPr lang="en-IN" sz="4000" dirty="0">
              <a:solidFill>
                <a:schemeClr val="bg1"/>
              </a:solidFill>
              <a:latin typeface="FontAwesome" pitchFamily="50" charset="0"/>
            </a:endParaRPr>
          </a:p>
        </p:txBody>
      </p:sp>
      <p:sp>
        <p:nvSpPr>
          <p:cNvPr id="71" name="TextBox 70"/>
          <p:cNvSpPr txBox="1"/>
          <p:nvPr/>
        </p:nvSpPr>
        <p:spPr>
          <a:xfrm>
            <a:off x="7552322" y="2258518"/>
            <a:ext cx="0" cy="615553"/>
          </a:xfrm>
          <a:prstGeom prst="rect">
            <a:avLst/>
          </a:prstGeom>
          <a:noFill/>
        </p:spPr>
        <p:txBody>
          <a:bodyPr wrap="none" lIns="0" tIns="0" rIns="0" bIns="0" rtlCol="0">
            <a:spAutoFit/>
          </a:bodyPr>
          <a:lstStyle/>
          <a:p>
            <a:pPr algn="ctr"/>
            <a:r>
              <a:rPr lang="en-IN" sz="4000" dirty="0">
                <a:solidFill>
                  <a:schemeClr val="bg1"/>
                </a:solidFill>
                <a:latin typeface="FontAwesome" pitchFamily="50" charset="0"/>
              </a:rPr>
              <a:t></a:t>
            </a:r>
          </a:p>
        </p:txBody>
      </p:sp>
      <p:sp>
        <p:nvSpPr>
          <p:cNvPr id="72" name="TextBox 71"/>
          <p:cNvSpPr txBox="1"/>
          <p:nvPr/>
        </p:nvSpPr>
        <p:spPr>
          <a:xfrm>
            <a:off x="4418279" y="2258518"/>
            <a:ext cx="285284" cy="615553"/>
          </a:xfrm>
          <a:prstGeom prst="rect">
            <a:avLst/>
          </a:prstGeom>
          <a:noFill/>
        </p:spPr>
        <p:txBody>
          <a:bodyPr wrap="none" lIns="0" tIns="0" rIns="0" bIns="0" rtlCol="0">
            <a:spAutoFit/>
          </a:bodyPr>
          <a:lstStyle/>
          <a:p>
            <a:pPr algn="ctr"/>
            <a:r>
              <a:rPr lang="en-IN" sz="4000" dirty="0" smtClean="0">
                <a:solidFill>
                  <a:schemeClr val="bg1"/>
                </a:solidFill>
                <a:latin typeface="FontAwesome" pitchFamily="50" charset="0"/>
              </a:rPr>
              <a:t>2</a:t>
            </a:r>
            <a:endParaRPr lang="en-IN" sz="4000" dirty="0">
              <a:solidFill>
                <a:schemeClr val="bg1"/>
              </a:solidFill>
              <a:latin typeface="FontAwesome" pitchFamily="50" charset="0"/>
            </a:endParaRPr>
          </a:p>
        </p:txBody>
      </p:sp>
      <p:sp>
        <p:nvSpPr>
          <p:cNvPr id="73" name="TextBox 72"/>
          <p:cNvSpPr txBox="1"/>
          <p:nvPr/>
        </p:nvSpPr>
        <p:spPr>
          <a:xfrm>
            <a:off x="7430381" y="2289773"/>
            <a:ext cx="285284" cy="615553"/>
          </a:xfrm>
          <a:prstGeom prst="rect">
            <a:avLst/>
          </a:prstGeom>
          <a:noFill/>
        </p:spPr>
        <p:txBody>
          <a:bodyPr wrap="none" lIns="0" tIns="0" rIns="0" bIns="0" rtlCol="0">
            <a:spAutoFit/>
          </a:bodyPr>
          <a:lstStyle/>
          <a:p>
            <a:pPr algn="ctr"/>
            <a:r>
              <a:rPr lang="en-IN" sz="4000" dirty="0" smtClean="0">
                <a:solidFill>
                  <a:schemeClr val="bg1"/>
                </a:solidFill>
                <a:latin typeface="FontAwesome" pitchFamily="50" charset="0"/>
              </a:rPr>
              <a:t>3</a:t>
            </a:r>
            <a:endParaRPr lang="en-IN" sz="4000" dirty="0">
              <a:solidFill>
                <a:schemeClr val="bg1"/>
              </a:solidFill>
              <a:latin typeface="FontAwesome" pitchFamily="50" charset="0"/>
            </a:endParaRPr>
          </a:p>
        </p:txBody>
      </p:sp>
      <p:sp>
        <p:nvSpPr>
          <p:cNvPr id="19" name="TextBox 18"/>
          <p:cNvSpPr txBox="1"/>
          <p:nvPr/>
        </p:nvSpPr>
        <p:spPr>
          <a:xfrm>
            <a:off x="6440054" y="3233780"/>
            <a:ext cx="2224542" cy="521510"/>
          </a:xfrm>
          <a:prstGeom prst="rect">
            <a:avLst/>
          </a:prstGeom>
          <a:noFill/>
        </p:spPr>
        <p:txBody>
          <a:bodyPr wrap="none" lIns="0" tIns="0" rIns="0" bIns="0" rtlCol="0">
            <a:spAutoFit/>
          </a:bodyPr>
          <a:lstStyle/>
          <a:p>
            <a:pPr lvl="0" algn="ctr">
              <a:lnSpc>
                <a:spcPts val="2000"/>
              </a:lnSpc>
            </a:pPr>
            <a:r>
              <a:rPr lang="en-IN" sz="2000" dirty="0" smtClean="0">
                <a:solidFill>
                  <a:schemeClr val="bg1"/>
                </a:solidFill>
                <a:latin typeface="Source Sans Pro" panose="020B0503030403020204" pitchFamily="34" charset="0"/>
              </a:rPr>
              <a:t>Enroll on the phone</a:t>
            </a:r>
          </a:p>
          <a:p>
            <a:pPr lvl="0" algn="ctr">
              <a:lnSpc>
                <a:spcPts val="2000"/>
              </a:lnSpc>
            </a:pPr>
            <a:r>
              <a:rPr lang="en-IN" sz="2000" dirty="0" smtClean="0">
                <a:solidFill>
                  <a:schemeClr val="bg1"/>
                </a:solidFill>
                <a:latin typeface="Source Sans Pro" panose="020B0503030403020204" pitchFamily="34" charset="0"/>
              </a:rPr>
              <a:t>or online.</a:t>
            </a:r>
          </a:p>
        </p:txBody>
      </p:sp>
    </p:spTree>
    <p:extLst>
      <p:ext uri="{BB962C8B-B14F-4D97-AF65-F5344CB8AC3E}">
        <p14:creationId xmlns:p14="http://schemas.microsoft.com/office/powerpoint/2010/main" val="228557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1000" fill="hold"/>
                                        <p:tgtEl>
                                          <p:spTgt spid="60"/>
                                        </p:tgtEl>
                                        <p:attrNameLst>
                                          <p:attrName>ppt_w</p:attrName>
                                        </p:attrNameLst>
                                      </p:cBhvr>
                                      <p:tavLst>
                                        <p:tav tm="0">
                                          <p:val>
                                            <p:strVal val="#ppt_w*0.70"/>
                                          </p:val>
                                        </p:tav>
                                        <p:tav tm="100000">
                                          <p:val>
                                            <p:strVal val="#ppt_w"/>
                                          </p:val>
                                        </p:tav>
                                      </p:tavLst>
                                    </p:anim>
                                    <p:anim calcmode="lin" valueType="num">
                                      <p:cBhvr>
                                        <p:cTn id="8" dur="1000" fill="hold"/>
                                        <p:tgtEl>
                                          <p:spTgt spid="60"/>
                                        </p:tgtEl>
                                        <p:attrNameLst>
                                          <p:attrName>ppt_h</p:attrName>
                                        </p:attrNameLst>
                                      </p:cBhvr>
                                      <p:tavLst>
                                        <p:tav tm="0">
                                          <p:val>
                                            <p:strVal val="#ppt_h"/>
                                          </p:val>
                                        </p:tav>
                                        <p:tav tm="100000">
                                          <p:val>
                                            <p:strVal val="#ppt_h"/>
                                          </p:val>
                                        </p:tav>
                                      </p:tavLst>
                                    </p:anim>
                                    <p:animEffect transition="in" filter="fade">
                                      <p:cBhvr>
                                        <p:cTn id="9" dur="1000"/>
                                        <p:tgtEl>
                                          <p:spTgt spid="60"/>
                                        </p:tgtEl>
                                      </p:cBhvr>
                                    </p:animEffect>
                                  </p:childTnLst>
                                </p:cTn>
                              </p:par>
                              <p:par>
                                <p:cTn id="10" presetID="31"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1000" fill="hold"/>
                                        <p:tgtEl>
                                          <p:spTgt spid="69"/>
                                        </p:tgtEl>
                                        <p:attrNameLst>
                                          <p:attrName>ppt_w</p:attrName>
                                        </p:attrNameLst>
                                      </p:cBhvr>
                                      <p:tavLst>
                                        <p:tav tm="0">
                                          <p:val>
                                            <p:fltVal val="0"/>
                                          </p:val>
                                        </p:tav>
                                        <p:tav tm="100000">
                                          <p:val>
                                            <p:strVal val="#ppt_w"/>
                                          </p:val>
                                        </p:tav>
                                      </p:tavLst>
                                    </p:anim>
                                    <p:anim calcmode="lin" valueType="num">
                                      <p:cBhvr>
                                        <p:cTn id="13" dur="1000" fill="hold"/>
                                        <p:tgtEl>
                                          <p:spTgt spid="69"/>
                                        </p:tgtEl>
                                        <p:attrNameLst>
                                          <p:attrName>ppt_h</p:attrName>
                                        </p:attrNameLst>
                                      </p:cBhvr>
                                      <p:tavLst>
                                        <p:tav tm="0">
                                          <p:val>
                                            <p:fltVal val="0"/>
                                          </p:val>
                                        </p:tav>
                                        <p:tav tm="100000">
                                          <p:val>
                                            <p:strVal val="#ppt_h"/>
                                          </p:val>
                                        </p:tav>
                                      </p:tavLst>
                                    </p:anim>
                                    <p:anim calcmode="lin" valueType="num">
                                      <p:cBhvr>
                                        <p:cTn id="14" dur="1000" fill="hold"/>
                                        <p:tgtEl>
                                          <p:spTgt spid="69"/>
                                        </p:tgtEl>
                                        <p:attrNameLst>
                                          <p:attrName>style.rotation</p:attrName>
                                        </p:attrNameLst>
                                      </p:cBhvr>
                                      <p:tavLst>
                                        <p:tav tm="0">
                                          <p:val>
                                            <p:fltVal val="90"/>
                                          </p:val>
                                        </p:tav>
                                        <p:tav tm="100000">
                                          <p:val>
                                            <p:fltVal val="0"/>
                                          </p:val>
                                        </p:tav>
                                      </p:tavLst>
                                    </p:anim>
                                    <p:animEffect transition="in" filter="fade">
                                      <p:cBhvr>
                                        <p:cTn id="15" dur="1000"/>
                                        <p:tgtEl>
                                          <p:spTgt spid="69"/>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4"/>
                                        </p:tgtEl>
                                        <p:attrNameLst>
                                          <p:attrName>style.visibility</p:attrName>
                                        </p:attrNameLst>
                                      </p:cBhvr>
                                      <p:to>
                                        <p:strVal val="visible"/>
                                      </p:to>
                                    </p:set>
                                    <p:anim calcmode="lin" valueType="num">
                                      <p:cBhvr>
                                        <p:cTn id="18" dur="500" fill="hold"/>
                                        <p:tgtEl>
                                          <p:spTgt spid="64"/>
                                        </p:tgtEl>
                                        <p:attrNameLst>
                                          <p:attrName>ppt_w</p:attrName>
                                        </p:attrNameLst>
                                      </p:cBhvr>
                                      <p:tavLst>
                                        <p:tav tm="0">
                                          <p:val>
                                            <p:fltVal val="0"/>
                                          </p:val>
                                        </p:tav>
                                        <p:tav tm="100000">
                                          <p:val>
                                            <p:strVal val="#ppt_w"/>
                                          </p:val>
                                        </p:tav>
                                      </p:tavLst>
                                    </p:anim>
                                    <p:anim calcmode="lin" valueType="num">
                                      <p:cBhvr>
                                        <p:cTn id="19" dur="500" fill="hold"/>
                                        <p:tgtEl>
                                          <p:spTgt spid="64"/>
                                        </p:tgtEl>
                                        <p:attrNameLst>
                                          <p:attrName>ppt_h</p:attrName>
                                        </p:attrNameLst>
                                      </p:cBhvr>
                                      <p:tavLst>
                                        <p:tav tm="0">
                                          <p:val>
                                            <p:fltVal val="0"/>
                                          </p:val>
                                        </p:tav>
                                        <p:tav tm="100000">
                                          <p:val>
                                            <p:strVal val="#ppt_h"/>
                                          </p:val>
                                        </p:tav>
                                      </p:tavLst>
                                    </p:anim>
                                    <p:animEffect transition="in" filter="fade">
                                      <p:cBhvr>
                                        <p:cTn id="20" dur="500"/>
                                        <p:tgtEl>
                                          <p:spTgt spid="64"/>
                                        </p:tgtEl>
                                      </p:cBhvr>
                                    </p:animEffect>
                                  </p:childTnLst>
                                </p:cTn>
                              </p:par>
                            </p:childTnLst>
                          </p:cTn>
                        </p:par>
                        <p:par>
                          <p:cTn id="21" fill="hold">
                            <p:stCondLst>
                              <p:cond delay="1000"/>
                            </p:stCondLst>
                            <p:childTnLst>
                              <p:par>
                                <p:cTn id="22" presetID="55"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 calcmode="lin" valueType="num">
                                      <p:cBhvr>
                                        <p:cTn id="24" dur="1000" fill="hold"/>
                                        <p:tgtEl>
                                          <p:spTgt spid="61"/>
                                        </p:tgtEl>
                                        <p:attrNameLst>
                                          <p:attrName>ppt_w</p:attrName>
                                        </p:attrNameLst>
                                      </p:cBhvr>
                                      <p:tavLst>
                                        <p:tav tm="0">
                                          <p:val>
                                            <p:strVal val="#ppt_w*0.70"/>
                                          </p:val>
                                        </p:tav>
                                        <p:tav tm="100000">
                                          <p:val>
                                            <p:strVal val="#ppt_w"/>
                                          </p:val>
                                        </p:tav>
                                      </p:tavLst>
                                    </p:anim>
                                    <p:anim calcmode="lin" valueType="num">
                                      <p:cBhvr>
                                        <p:cTn id="25" dur="1000" fill="hold"/>
                                        <p:tgtEl>
                                          <p:spTgt spid="61"/>
                                        </p:tgtEl>
                                        <p:attrNameLst>
                                          <p:attrName>ppt_h</p:attrName>
                                        </p:attrNameLst>
                                      </p:cBhvr>
                                      <p:tavLst>
                                        <p:tav tm="0">
                                          <p:val>
                                            <p:strVal val="#ppt_h"/>
                                          </p:val>
                                        </p:tav>
                                        <p:tav tm="100000">
                                          <p:val>
                                            <p:strVal val="#ppt_h"/>
                                          </p:val>
                                        </p:tav>
                                      </p:tavLst>
                                    </p:anim>
                                    <p:animEffect transition="in" filter="fade">
                                      <p:cBhvr>
                                        <p:cTn id="26" dur="1000"/>
                                        <p:tgtEl>
                                          <p:spTgt spid="6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66"/>
                                        </p:tgtEl>
                                        <p:attrNameLst>
                                          <p:attrName>style.visibility</p:attrName>
                                        </p:attrNameLst>
                                      </p:cBhvr>
                                      <p:to>
                                        <p:strVal val="visible"/>
                                      </p:to>
                                    </p:set>
                                    <p:anim calcmode="lin" valueType="num">
                                      <p:cBhvr>
                                        <p:cTn id="29" dur="500" fill="hold"/>
                                        <p:tgtEl>
                                          <p:spTgt spid="66"/>
                                        </p:tgtEl>
                                        <p:attrNameLst>
                                          <p:attrName>ppt_w</p:attrName>
                                        </p:attrNameLst>
                                      </p:cBhvr>
                                      <p:tavLst>
                                        <p:tav tm="0">
                                          <p:val>
                                            <p:fltVal val="0"/>
                                          </p:val>
                                        </p:tav>
                                        <p:tav tm="100000">
                                          <p:val>
                                            <p:strVal val="#ppt_w"/>
                                          </p:val>
                                        </p:tav>
                                      </p:tavLst>
                                    </p:anim>
                                    <p:anim calcmode="lin" valueType="num">
                                      <p:cBhvr>
                                        <p:cTn id="30" dur="500" fill="hold"/>
                                        <p:tgtEl>
                                          <p:spTgt spid="66"/>
                                        </p:tgtEl>
                                        <p:attrNameLst>
                                          <p:attrName>ppt_h</p:attrName>
                                        </p:attrNameLst>
                                      </p:cBhvr>
                                      <p:tavLst>
                                        <p:tav tm="0">
                                          <p:val>
                                            <p:fltVal val="0"/>
                                          </p:val>
                                        </p:tav>
                                        <p:tav tm="100000">
                                          <p:val>
                                            <p:strVal val="#ppt_h"/>
                                          </p:val>
                                        </p:tav>
                                      </p:tavLst>
                                    </p:anim>
                                    <p:animEffect transition="in" filter="fade">
                                      <p:cBhvr>
                                        <p:cTn id="31" dur="500"/>
                                        <p:tgtEl>
                                          <p:spTgt spid="66"/>
                                        </p:tgtEl>
                                      </p:cBhvr>
                                    </p:animEffect>
                                  </p:childTnLst>
                                </p:cTn>
                              </p:par>
                            </p:childTnLst>
                          </p:cTn>
                        </p:par>
                        <p:par>
                          <p:cTn id="32" fill="hold">
                            <p:stCondLst>
                              <p:cond delay="2000"/>
                            </p:stCondLst>
                            <p:childTnLst>
                              <p:par>
                                <p:cTn id="33" presetID="55" presetClass="entr" presetSubtype="0" fill="hold" grpId="0"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1000" fill="hold"/>
                                        <p:tgtEl>
                                          <p:spTgt spid="62"/>
                                        </p:tgtEl>
                                        <p:attrNameLst>
                                          <p:attrName>ppt_w</p:attrName>
                                        </p:attrNameLst>
                                      </p:cBhvr>
                                      <p:tavLst>
                                        <p:tav tm="0">
                                          <p:val>
                                            <p:strVal val="#ppt_w*0.70"/>
                                          </p:val>
                                        </p:tav>
                                        <p:tav tm="100000">
                                          <p:val>
                                            <p:strVal val="#ppt_w"/>
                                          </p:val>
                                        </p:tav>
                                      </p:tavLst>
                                    </p:anim>
                                    <p:anim calcmode="lin" valueType="num">
                                      <p:cBhvr>
                                        <p:cTn id="36" dur="1000" fill="hold"/>
                                        <p:tgtEl>
                                          <p:spTgt spid="62"/>
                                        </p:tgtEl>
                                        <p:attrNameLst>
                                          <p:attrName>ppt_h</p:attrName>
                                        </p:attrNameLst>
                                      </p:cBhvr>
                                      <p:tavLst>
                                        <p:tav tm="0">
                                          <p:val>
                                            <p:strVal val="#ppt_h"/>
                                          </p:val>
                                        </p:tav>
                                        <p:tav tm="100000">
                                          <p:val>
                                            <p:strVal val="#ppt_h"/>
                                          </p:val>
                                        </p:tav>
                                      </p:tavLst>
                                    </p:anim>
                                    <p:animEffect transition="in" filter="fade">
                                      <p:cBhvr>
                                        <p:cTn id="37" dur="1000"/>
                                        <p:tgtEl>
                                          <p:spTgt spid="62"/>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71"/>
                                        </p:tgtEl>
                                        <p:attrNameLst>
                                          <p:attrName>style.visibility</p:attrName>
                                        </p:attrNameLst>
                                      </p:cBhvr>
                                      <p:to>
                                        <p:strVal val="visible"/>
                                      </p:to>
                                    </p:set>
                                    <p:anim calcmode="lin" valueType="num">
                                      <p:cBhvr>
                                        <p:cTn id="40" dur="1000" fill="hold"/>
                                        <p:tgtEl>
                                          <p:spTgt spid="71"/>
                                        </p:tgtEl>
                                        <p:attrNameLst>
                                          <p:attrName>ppt_w</p:attrName>
                                        </p:attrNameLst>
                                      </p:cBhvr>
                                      <p:tavLst>
                                        <p:tav tm="0">
                                          <p:val>
                                            <p:fltVal val="0"/>
                                          </p:val>
                                        </p:tav>
                                        <p:tav tm="100000">
                                          <p:val>
                                            <p:strVal val="#ppt_w"/>
                                          </p:val>
                                        </p:tav>
                                      </p:tavLst>
                                    </p:anim>
                                    <p:anim calcmode="lin" valueType="num">
                                      <p:cBhvr>
                                        <p:cTn id="41" dur="1000" fill="hold"/>
                                        <p:tgtEl>
                                          <p:spTgt spid="71"/>
                                        </p:tgtEl>
                                        <p:attrNameLst>
                                          <p:attrName>ppt_h</p:attrName>
                                        </p:attrNameLst>
                                      </p:cBhvr>
                                      <p:tavLst>
                                        <p:tav tm="0">
                                          <p:val>
                                            <p:fltVal val="0"/>
                                          </p:val>
                                        </p:tav>
                                        <p:tav tm="100000">
                                          <p:val>
                                            <p:strVal val="#ppt_h"/>
                                          </p:val>
                                        </p:tav>
                                      </p:tavLst>
                                    </p:anim>
                                    <p:anim calcmode="lin" valueType="num">
                                      <p:cBhvr>
                                        <p:cTn id="42" dur="1000" fill="hold"/>
                                        <p:tgtEl>
                                          <p:spTgt spid="71"/>
                                        </p:tgtEl>
                                        <p:attrNameLst>
                                          <p:attrName>style.rotation</p:attrName>
                                        </p:attrNameLst>
                                      </p:cBhvr>
                                      <p:tavLst>
                                        <p:tav tm="0">
                                          <p:val>
                                            <p:fltVal val="90"/>
                                          </p:val>
                                        </p:tav>
                                        <p:tav tm="100000">
                                          <p:val>
                                            <p:fltVal val="0"/>
                                          </p:val>
                                        </p:tav>
                                      </p:tavLst>
                                    </p:anim>
                                    <p:animEffect transition="in" filter="fade">
                                      <p:cBhvr>
                                        <p:cTn id="43" dur="1000"/>
                                        <p:tgtEl>
                                          <p:spTgt spid="71"/>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72"/>
                                        </p:tgtEl>
                                        <p:attrNameLst>
                                          <p:attrName>style.visibility</p:attrName>
                                        </p:attrNameLst>
                                      </p:cBhvr>
                                      <p:to>
                                        <p:strVal val="visible"/>
                                      </p:to>
                                    </p:set>
                                    <p:anim calcmode="lin" valueType="num">
                                      <p:cBhvr>
                                        <p:cTn id="46" dur="1000" fill="hold"/>
                                        <p:tgtEl>
                                          <p:spTgt spid="72"/>
                                        </p:tgtEl>
                                        <p:attrNameLst>
                                          <p:attrName>ppt_w</p:attrName>
                                        </p:attrNameLst>
                                      </p:cBhvr>
                                      <p:tavLst>
                                        <p:tav tm="0">
                                          <p:val>
                                            <p:fltVal val="0"/>
                                          </p:val>
                                        </p:tav>
                                        <p:tav tm="100000">
                                          <p:val>
                                            <p:strVal val="#ppt_w"/>
                                          </p:val>
                                        </p:tav>
                                      </p:tavLst>
                                    </p:anim>
                                    <p:anim calcmode="lin" valueType="num">
                                      <p:cBhvr>
                                        <p:cTn id="47" dur="1000" fill="hold"/>
                                        <p:tgtEl>
                                          <p:spTgt spid="72"/>
                                        </p:tgtEl>
                                        <p:attrNameLst>
                                          <p:attrName>ppt_h</p:attrName>
                                        </p:attrNameLst>
                                      </p:cBhvr>
                                      <p:tavLst>
                                        <p:tav tm="0">
                                          <p:val>
                                            <p:fltVal val="0"/>
                                          </p:val>
                                        </p:tav>
                                        <p:tav tm="100000">
                                          <p:val>
                                            <p:strVal val="#ppt_h"/>
                                          </p:val>
                                        </p:tav>
                                      </p:tavLst>
                                    </p:anim>
                                    <p:anim calcmode="lin" valueType="num">
                                      <p:cBhvr>
                                        <p:cTn id="48" dur="1000" fill="hold"/>
                                        <p:tgtEl>
                                          <p:spTgt spid="72"/>
                                        </p:tgtEl>
                                        <p:attrNameLst>
                                          <p:attrName>style.rotation</p:attrName>
                                        </p:attrNameLst>
                                      </p:cBhvr>
                                      <p:tavLst>
                                        <p:tav tm="0">
                                          <p:val>
                                            <p:fltVal val="90"/>
                                          </p:val>
                                        </p:tav>
                                        <p:tav tm="100000">
                                          <p:val>
                                            <p:fltVal val="0"/>
                                          </p:val>
                                        </p:tav>
                                      </p:tavLst>
                                    </p:anim>
                                    <p:animEffect transition="in" filter="fade">
                                      <p:cBhvr>
                                        <p:cTn id="49" dur="1000"/>
                                        <p:tgtEl>
                                          <p:spTgt spid="72"/>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73"/>
                                        </p:tgtEl>
                                        <p:attrNameLst>
                                          <p:attrName>style.visibility</p:attrName>
                                        </p:attrNameLst>
                                      </p:cBhvr>
                                      <p:to>
                                        <p:strVal val="visible"/>
                                      </p:to>
                                    </p:set>
                                    <p:anim calcmode="lin" valueType="num">
                                      <p:cBhvr>
                                        <p:cTn id="52" dur="1000" fill="hold"/>
                                        <p:tgtEl>
                                          <p:spTgt spid="73"/>
                                        </p:tgtEl>
                                        <p:attrNameLst>
                                          <p:attrName>ppt_w</p:attrName>
                                        </p:attrNameLst>
                                      </p:cBhvr>
                                      <p:tavLst>
                                        <p:tav tm="0">
                                          <p:val>
                                            <p:fltVal val="0"/>
                                          </p:val>
                                        </p:tav>
                                        <p:tav tm="100000">
                                          <p:val>
                                            <p:strVal val="#ppt_w"/>
                                          </p:val>
                                        </p:tav>
                                      </p:tavLst>
                                    </p:anim>
                                    <p:anim calcmode="lin" valueType="num">
                                      <p:cBhvr>
                                        <p:cTn id="53" dur="1000" fill="hold"/>
                                        <p:tgtEl>
                                          <p:spTgt spid="73"/>
                                        </p:tgtEl>
                                        <p:attrNameLst>
                                          <p:attrName>ppt_h</p:attrName>
                                        </p:attrNameLst>
                                      </p:cBhvr>
                                      <p:tavLst>
                                        <p:tav tm="0">
                                          <p:val>
                                            <p:fltVal val="0"/>
                                          </p:val>
                                        </p:tav>
                                        <p:tav tm="100000">
                                          <p:val>
                                            <p:strVal val="#ppt_h"/>
                                          </p:val>
                                        </p:tav>
                                      </p:tavLst>
                                    </p:anim>
                                    <p:anim calcmode="lin" valueType="num">
                                      <p:cBhvr>
                                        <p:cTn id="54" dur="1000" fill="hold"/>
                                        <p:tgtEl>
                                          <p:spTgt spid="73"/>
                                        </p:tgtEl>
                                        <p:attrNameLst>
                                          <p:attrName>style.rotation</p:attrName>
                                        </p:attrNameLst>
                                      </p:cBhvr>
                                      <p:tavLst>
                                        <p:tav tm="0">
                                          <p:val>
                                            <p:fltVal val="90"/>
                                          </p:val>
                                        </p:tav>
                                        <p:tav tm="100000">
                                          <p:val>
                                            <p:fltVal val="0"/>
                                          </p:val>
                                        </p:tav>
                                      </p:tavLst>
                                    </p:anim>
                                    <p:animEffect transition="in" filter="fade">
                                      <p:cBhvr>
                                        <p:cTn id="55" dur="1000"/>
                                        <p:tgtEl>
                                          <p:spTgt spid="7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ppt_w</p:attrName>
                                        </p:attrNameLst>
                                      </p:cBhvr>
                                      <p:tavLst>
                                        <p:tav tm="0">
                                          <p:val>
                                            <p:fltVal val="0"/>
                                          </p:val>
                                        </p:tav>
                                        <p:tav tm="100000">
                                          <p:val>
                                            <p:strVal val="#ppt_w"/>
                                          </p:val>
                                        </p:tav>
                                      </p:tavLst>
                                    </p:anim>
                                    <p:anim calcmode="lin" valueType="num">
                                      <p:cBhvr>
                                        <p:cTn id="59" dur="500" fill="hold"/>
                                        <p:tgtEl>
                                          <p:spTgt spid="19"/>
                                        </p:tgtEl>
                                        <p:attrNameLst>
                                          <p:attrName>ppt_h</p:attrName>
                                        </p:attrNameLst>
                                      </p:cBhvr>
                                      <p:tavLst>
                                        <p:tav tm="0">
                                          <p:val>
                                            <p:fltVal val="0"/>
                                          </p:val>
                                        </p:tav>
                                        <p:tav tm="100000">
                                          <p:val>
                                            <p:strVal val="#ppt_h"/>
                                          </p:val>
                                        </p:tav>
                                      </p:tavLst>
                                    </p:anim>
                                    <p:animEffect transition="in" filter="fade">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4" grpId="0"/>
      <p:bldP spid="66" grpId="0"/>
      <p:bldP spid="69" grpId="0"/>
      <p:bldP spid="71" grpId="0"/>
      <p:bldP spid="72" grpId="0"/>
      <p:bldP spid="73"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1" y="3011760"/>
            <a:ext cx="9144000" cy="2627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57200" y="352188"/>
            <a:ext cx="4478868" cy="1143000"/>
          </a:xfrm>
        </p:spPr>
        <p:txBody>
          <a:bodyPr/>
          <a:lstStyle/>
          <a:p>
            <a:r>
              <a:rPr lang="en-US" sz="2800" dirty="0" smtClean="0"/>
              <a:t>Enroll via phone </a:t>
            </a:r>
            <a:br>
              <a:rPr lang="en-US" sz="2800" dirty="0" smtClean="0"/>
            </a:br>
            <a:r>
              <a:rPr lang="en-US" sz="2800" dirty="0" smtClean="0"/>
              <a:t>or online</a:t>
            </a:r>
            <a:endParaRPr lang="en-US" sz="2800" dirty="0"/>
          </a:p>
        </p:txBody>
      </p:sp>
      <p:sp>
        <p:nvSpPr>
          <p:cNvPr id="4" name="Slide Number Placeholder 3"/>
          <p:cNvSpPr>
            <a:spLocks noGrp="1"/>
          </p:cNvSpPr>
          <p:nvPr>
            <p:ph type="sldNum" sz="quarter" idx="12"/>
          </p:nvPr>
        </p:nvSpPr>
        <p:spPr/>
        <p:txBody>
          <a:bodyPr/>
          <a:lstStyle/>
          <a:p>
            <a:fld id="{57AF16DE-A0D5-4438-950F-5B1E159C2C28}" type="slidenum">
              <a:rPr lang="en-US" smtClean="0"/>
              <a:pPr/>
              <a:t>17</a:t>
            </a:fld>
            <a:endParaRPr lang="en-US" dirty="0"/>
          </a:p>
        </p:txBody>
      </p:sp>
      <p:grpSp>
        <p:nvGrpSpPr>
          <p:cNvPr id="83" name="Group 82"/>
          <p:cNvGrpSpPr/>
          <p:nvPr/>
        </p:nvGrpSpPr>
        <p:grpSpPr>
          <a:xfrm>
            <a:off x="-220115" y="1790290"/>
            <a:ext cx="4648182" cy="5067711"/>
            <a:chOff x="3388659" y="666750"/>
            <a:chExt cx="5688106" cy="6191250"/>
          </a:xfrm>
          <a:effectLst>
            <a:outerShdw blurRad="50800" dist="38100" algn="l" rotWithShape="0">
              <a:prstClr val="black">
                <a:alpha val="40000"/>
              </a:prstClr>
            </a:outerShdw>
          </a:effectLst>
        </p:grpSpPr>
        <p:pic>
          <p:nvPicPr>
            <p:cNvPr id="84" name="Picture 83"/>
            <p:cNvPicPr>
              <a:picLocks noChangeAspect="1"/>
            </p:cNvPicPr>
            <p:nvPr/>
          </p:nvPicPr>
          <p:blipFill rotWithShape="1">
            <a:blip r:embed="rId3" cstate="email">
              <a:extLst>
                <a:ext uri="{28A0092B-C50C-407E-A947-70E740481C1C}">
                  <a14:useLocalDpi xmlns:a14="http://schemas.microsoft.com/office/drawing/2010/main" val="0"/>
                </a:ext>
              </a:extLst>
            </a:blip>
            <a:srcRect l="29894" r="13448"/>
            <a:stretch/>
          </p:blipFill>
          <p:spPr>
            <a:xfrm>
              <a:off x="3388659" y="666750"/>
              <a:ext cx="5688106" cy="6191250"/>
            </a:xfrm>
            <a:prstGeom prst="rect">
              <a:avLst/>
            </a:prstGeom>
          </p:spPr>
        </p:pic>
        <p:sp>
          <p:nvSpPr>
            <p:cNvPr id="85" name="Rectangle 84"/>
            <p:cNvSpPr/>
            <p:nvPr/>
          </p:nvSpPr>
          <p:spPr>
            <a:xfrm>
              <a:off x="5929745" y="1413163"/>
              <a:ext cx="2092036" cy="37169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TextBox 81"/>
          <p:cNvSpPr txBox="1"/>
          <p:nvPr/>
        </p:nvSpPr>
        <p:spPr>
          <a:xfrm>
            <a:off x="1964263" y="2535446"/>
            <a:ext cx="1481666" cy="1200328"/>
          </a:xfrm>
          <a:prstGeom prst="rect">
            <a:avLst/>
          </a:prstGeom>
          <a:noFill/>
        </p:spPr>
        <p:txBody>
          <a:bodyPr wrap="square" rtlCol="0">
            <a:spAutoFit/>
          </a:bodyPr>
          <a:lstStyle/>
          <a:p>
            <a:r>
              <a:rPr lang="en-US" sz="2400" dirty="0" smtClean="0"/>
              <a:t>Emeriti Service Center</a:t>
            </a:r>
            <a:endParaRPr lang="en-US" sz="2400" dirty="0"/>
          </a:p>
        </p:txBody>
      </p:sp>
      <p:sp>
        <p:nvSpPr>
          <p:cNvPr id="81" name="TextBox 80"/>
          <p:cNvSpPr txBox="1"/>
          <p:nvPr/>
        </p:nvSpPr>
        <p:spPr>
          <a:xfrm>
            <a:off x="1856399" y="3954603"/>
            <a:ext cx="1811869" cy="553998"/>
          </a:xfrm>
          <a:prstGeom prst="rect">
            <a:avLst/>
          </a:prstGeom>
          <a:noFill/>
        </p:spPr>
        <p:txBody>
          <a:bodyPr wrap="square" rtlCol="0">
            <a:spAutoFit/>
          </a:bodyPr>
          <a:lstStyle/>
          <a:p>
            <a:r>
              <a:rPr lang="en-US" sz="1500" dirty="0" smtClean="0">
                <a:solidFill>
                  <a:schemeClr val="bg1"/>
                </a:solidFill>
              </a:rPr>
              <a:t>1-866-EMERITI (1-866-363-7484)</a:t>
            </a:r>
            <a:endParaRPr lang="en-US" sz="1500" dirty="0">
              <a:solidFill>
                <a:schemeClr val="bg1"/>
              </a:solidFill>
            </a:endParaRPr>
          </a:p>
        </p:txBody>
      </p:sp>
      <p:grpSp>
        <p:nvGrpSpPr>
          <p:cNvPr id="93" name="Group 92"/>
          <p:cNvGrpSpPr/>
          <p:nvPr/>
        </p:nvGrpSpPr>
        <p:grpSpPr>
          <a:xfrm>
            <a:off x="4515140" y="569122"/>
            <a:ext cx="4239393" cy="4578611"/>
            <a:chOff x="524169" y="1662558"/>
            <a:chExt cx="4957762" cy="4651375"/>
          </a:xfrm>
        </p:grpSpPr>
        <p:pic>
          <p:nvPicPr>
            <p:cNvPr id="94" name="Picture 93"/>
            <p:cNvPicPr>
              <a:picLocks noChangeAspect="1"/>
            </p:cNvPicPr>
            <p:nvPr/>
          </p:nvPicPr>
          <p:blipFill>
            <a:blip r:embed="rId4"/>
            <a:srcRect/>
            <a:stretch>
              <a:fillRect/>
            </a:stretch>
          </p:blipFill>
          <p:spPr bwMode="auto">
            <a:xfrm>
              <a:off x="524169" y="1662558"/>
              <a:ext cx="4957762" cy="4651375"/>
            </a:xfrm>
            <a:prstGeom prst="rect">
              <a:avLst/>
            </a:prstGeom>
            <a:noFill/>
            <a:ln w="9525">
              <a:noFill/>
              <a:miter lim="800000"/>
              <a:headEnd/>
              <a:tailEnd/>
            </a:ln>
          </p:spPr>
        </p:pic>
        <p:sp>
          <p:nvSpPr>
            <p:cNvPr id="95" name="Rectangle 94"/>
            <p:cNvSpPr/>
            <p:nvPr/>
          </p:nvSpPr>
          <p:spPr>
            <a:xfrm>
              <a:off x="1062105" y="2272553"/>
              <a:ext cx="4020884" cy="22725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5046132" y="1351249"/>
            <a:ext cx="3341863" cy="1938992"/>
          </a:xfrm>
          <a:prstGeom prst="rect">
            <a:avLst/>
          </a:prstGeom>
          <a:noFill/>
        </p:spPr>
        <p:txBody>
          <a:bodyPr wrap="square" rtlCol="0">
            <a:spAutoFit/>
          </a:bodyPr>
          <a:lstStyle/>
          <a:p>
            <a:r>
              <a:rPr lang="en-US" sz="2800" dirty="0" smtClean="0"/>
              <a:t>Log into the Emeriti Benefits Website</a:t>
            </a:r>
          </a:p>
          <a:p>
            <a:endParaRPr lang="en-US" dirty="0" smtClean="0"/>
          </a:p>
          <a:p>
            <a:r>
              <a:rPr lang="en-US" dirty="0" err="1" smtClean="0">
                <a:solidFill>
                  <a:srgbClr val="FFFFFF"/>
                </a:solidFill>
              </a:rPr>
              <a:t>www.myemeritibenefits.org</a:t>
            </a:r>
            <a:endParaRPr lang="en-US" dirty="0">
              <a:solidFill>
                <a:srgbClr val="FFFFFF"/>
              </a:solidFill>
            </a:endParaRPr>
          </a:p>
        </p:txBody>
      </p:sp>
      <p:sp>
        <p:nvSpPr>
          <p:cNvPr id="3" name="TextBox 2"/>
          <p:cNvSpPr txBox="1"/>
          <p:nvPr/>
        </p:nvSpPr>
        <p:spPr>
          <a:xfrm>
            <a:off x="4885266" y="5682565"/>
            <a:ext cx="3869267" cy="646331"/>
          </a:xfrm>
          <a:prstGeom prst="rect">
            <a:avLst/>
          </a:prstGeom>
          <a:noFill/>
        </p:spPr>
        <p:txBody>
          <a:bodyPr wrap="square" rtlCol="0">
            <a:spAutoFit/>
          </a:bodyPr>
          <a:lstStyle/>
          <a:p>
            <a:r>
              <a:rPr lang="en-US" dirty="0" smtClean="0"/>
              <a:t>For general information, </a:t>
            </a:r>
          </a:p>
          <a:p>
            <a:r>
              <a:rPr lang="en-US" dirty="0" smtClean="0"/>
              <a:t>visit </a:t>
            </a:r>
            <a:r>
              <a:rPr lang="en-US" dirty="0" err="1" smtClean="0"/>
              <a:t>www.emeritihealth.org</a:t>
            </a:r>
            <a:endParaRPr lang="en-US" dirty="0"/>
          </a:p>
        </p:txBody>
      </p:sp>
    </p:spTree>
    <p:extLst>
      <p:ext uri="{BB962C8B-B14F-4D97-AF65-F5344CB8AC3E}">
        <p14:creationId xmlns:p14="http://schemas.microsoft.com/office/powerpoint/2010/main" val="25265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p:tgtEl>
                                          <p:spTgt spid="83"/>
                                        </p:tgtEl>
                                        <p:attrNameLst>
                                          <p:attrName>ppt_y</p:attrName>
                                        </p:attrNameLst>
                                      </p:cBhvr>
                                      <p:tavLst>
                                        <p:tav tm="0">
                                          <p:val>
                                            <p:strVal val="#ppt_y+#ppt_h*1.125000"/>
                                          </p:val>
                                        </p:tav>
                                        <p:tav tm="100000">
                                          <p:val>
                                            <p:strVal val="#ppt_y"/>
                                          </p:val>
                                        </p:tav>
                                      </p:tavLst>
                                    </p:anim>
                                    <p:animEffect transition="in" filter="wipe(up)">
                                      <p:cBhvr>
                                        <p:cTn id="8" dur="500"/>
                                        <p:tgtEl>
                                          <p:spTgt spid="83"/>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82"/>
                                        </p:tgtEl>
                                        <p:attrNameLst>
                                          <p:attrName>style.visibility</p:attrName>
                                        </p:attrNameLst>
                                      </p:cBhvr>
                                      <p:to>
                                        <p:strVal val="visible"/>
                                      </p:to>
                                    </p:set>
                                    <p:anim calcmode="lin" valueType="num">
                                      <p:cBhvr additive="base">
                                        <p:cTn id="12" dur="500"/>
                                        <p:tgtEl>
                                          <p:spTgt spid="82"/>
                                        </p:tgtEl>
                                        <p:attrNameLst>
                                          <p:attrName>ppt_y</p:attrName>
                                        </p:attrNameLst>
                                      </p:cBhvr>
                                      <p:tavLst>
                                        <p:tav tm="0">
                                          <p:val>
                                            <p:strVal val="#ppt_y+#ppt_h*1.125000"/>
                                          </p:val>
                                        </p:tav>
                                        <p:tav tm="100000">
                                          <p:val>
                                            <p:strVal val="#ppt_y"/>
                                          </p:val>
                                        </p:tav>
                                      </p:tavLst>
                                    </p:anim>
                                    <p:animEffect transition="in" filter="wipe(up)">
                                      <p:cBhvr>
                                        <p:cTn id="13" dur="500"/>
                                        <p:tgtEl>
                                          <p:spTgt spid="82"/>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81"/>
                                        </p:tgtEl>
                                        <p:attrNameLst>
                                          <p:attrName>style.visibility</p:attrName>
                                        </p:attrNameLst>
                                      </p:cBhvr>
                                      <p:to>
                                        <p:strVal val="visible"/>
                                      </p:to>
                                    </p:set>
                                    <p:anim calcmode="lin" valueType="num">
                                      <p:cBhvr additive="base">
                                        <p:cTn id="17" dur="500"/>
                                        <p:tgtEl>
                                          <p:spTgt spid="81"/>
                                        </p:tgtEl>
                                        <p:attrNameLst>
                                          <p:attrName>ppt_y</p:attrName>
                                        </p:attrNameLst>
                                      </p:cBhvr>
                                      <p:tavLst>
                                        <p:tav tm="0">
                                          <p:val>
                                            <p:strVal val="#ppt_y+#ppt_h*1.125000"/>
                                          </p:val>
                                        </p:tav>
                                        <p:tav tm="100000">
                                          <p:val>
                                            <p:strVal val="#ppt_y"/>
                                          </p:val>
                                        </p:tav>
                                      </p:tavLst>
                                    </p:anim>
                                    <p:animEffect transition="in" filter="wipe(up)">
                                      <p:cBhvr>
                                        <p:cTn id="18" dur="500"/>
                                        <p:tgtEl>
                                          <p:spTgt spid="81"/>
                                        </p:tgtEl>
                                      </p:cBhvr>
                                    </p:animEffect>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dissolve">
                                      <p:cBhvr>
                                        <p:cTn id="22" dur="500"/>
                                        <p:tgtEl>
                                          <p:spTgt spid="93"/>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dissolve">
                                      <p:cBhvr>
                                        <p:cTn id="26"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1" grpId="0"/>
      <p:bldP spid="9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F16DE-A0D5-4438-950F-5B1E159C2C28}" type="slidenum">
              <a:rPr lang="en-US" smtClean="0"/>
              <a:pPr/>
              <a:t>18</a:t>
            </a:fld>
            <a:endParaRPr lang="en-US" dirty="0"/>
          </a:p>
        </p:txBody>
      </p:sp>
      <p:sp>
        <p:nvSpPr>
          <p:cNvPr id="10" name="Rectangle 9"/>
          <p:cNvSpPr/>
          <p:nvPr/>
        </p:nvSpPr>
        <p:spPr>
          <a:xfrm>
            <a:off x="2090608" y="1836704"/>
            <a:ext cx="4767250" cy="1323439"/>
          </a:xfrm>
          <a:prstGeom prst="rect">
            <a:avLst/>
          </a:prstGeom>
        </p:spPr>
        <p:txBody>
          <a:bodyPr wrap="none">
            <a:spAutoFit/>
          </a:bodyPr>
          <a:lstStyle/>
          <a:p>
            <a:pPr algn="ctr"/>
            <a:r>
              <a:rPr lang="id-ID" sz="8000" dirty="0" smtClean="0">
                <a:latin typeface="Lato Hairline" panose="020F0502020204030203" pitchFamily="34" charset="0"/>
                <a:ea typeface="Roboto" panose="02000000000000000000" pitchFamily="2" charset="0"/>
                <a:cs typeface="Lato Hairline" panose="020F0502020204030203" pitchFamily="34" charset="0"/>
              </a:rPr>
              <a:t>Thank</a:t>
            </a:r>
            <a:r>
              <a:rPr lang="id-ID" sz="8000" dirty="0" smtClean="0">
                <a:latin typeface="Lato Black" panose="020F0A02020204030203" pitchFamily="34" charset="0"/>
                <a:ea typeface="Roboto" panose="02000000000000000000" pitchFamily="2" charset="0"/>
                <a:cs typeface="Lato Black" panose="020F0A02020204030203" pitchFamily="34" charset="0"/>
              </a:rPr>
              <a:t>You</a:t>
            </a:r>
            <a:endParaRPr lang="en-US" sz="8000" dirty="0">
              <a:latin typeface="Lato Black" panose="020F0A02020204030203" pitchFamily="34" charset="0"/>
              <a:ea typeface="Roboto" panose="02000000000000000000" pitchFamily="2" charset="0"/>
              <a:cs typeface="Lato Black" panose="020F0A02020204030203" pitchFamily="34" charset="0"/>
            </a:endParaRPr>
          </a:p>
        </p:txBody>
      </p:sp>
      <p:sp>
        <p:nvSpPr>
          <p:cNvPr id="11" name="Rectangle 10"/>
          <p:cNvSpPr/>
          <p:nvPr/>
        </p:nvSpPr>
        <p:spPr>
          <a:xfrm>
            <a:off x="1981198" y="3483284"/>
            <a:ext cx="5132545" cy="12130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AutoShape 1"/>
          <p:cNvSpPr>
            <a:spLocks/>
          </p:cNvSpPr>
          <p:nvPr/>
        </p:nvSpPr>
        <p:spPr bwMode="auto">
          <a:xfrm>
            <a:off x="1923429" y="3636157"/>
            <a:ext cx="5224182" cy="866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r>
              <a:rPr lang="id-ID" sz="4400" b="1" dirty="0" smtClean="0">
                <a:solidFill>
                  <a:schemeClr val="bg1"/>
                </a:solidFill>
                <a:latin typeface="Lato Light" panose="020F0402020204030203" pitchFamily="34" charset="0"/>
                <a:ea typeface="ＭＳ Ｐゴシック" charset="0"/>
                <a:cs typeface="Lato Light" panose="020F0402020204030203" pitchFamily="34" charset="0"/>
                <a:sym typeface="League Gothic" charset="0"/>
              </a:rPr>
              <a:t>FOR JOINING US</a:t>
            </a:r>
            <a:endParaRPr lang="es-ES" sz="4400" dirty="0">
              <a:solidFill>
                <a:schemeClr val="bg1"/>
              </a:solidFill>
              <a:latin typeface="Lato Light" panose="020F0402020204030203" pitchFamily="34" charset="0"/>
              <a:ea typeface="ＭＳ Ｐゴシック" charset="0"/>
              <a:cs typeface="Lato Light" panose="020F0402020204030203" pitchFamily="34" charset="0"/>
              <a:sym typeface="League Gothic" charset="0"/>
            </a:endParaRPr>
          </a:p>
        </p:txBody>
      </p:sp>
      <p:grpSp>
        <p:nvGrpSpPr>
          <p:cNvPr id="15" name="Group 14"/>
          <p:cNvGrpSpPr/>
          <p:nvPr/>
        </p:nvGrpSpPr>
        <p:grpSpPr>
          <a:xfrm>
            <a:off x="295577" y="5978546"/>
            <a:ext cx="1341650" cy="646866"/>
            <a:chOff x="168576" y="4479221"/>
            <a:chExt cx="1341650" cy="485156"/>
          </a:xfrm>
        </p:grpSpPr>
        <p:pic>
          <p:nvPicPr>
            <p:cNvPr id="16" name="Picture 1" descr="1-20-14-Emeriti.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8576" y="4706953"/>
              <a:ext cx="1341650" cy="257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TextBox 16"/>
            <p:cNvSpPr txBox="1"/>
            <p:nvPr/>
          </p:nvSpPr>
          <p:spPr>
            <a:xfrm>
              <a:off x="182027" y="4479221"/>
              <a:ext cx="1080990" cy="173124"/>
            </a:xfrm>
            <a:prstGeom prst="rect">
              <a:avLst/>
            </a:prstGeom>
            <a:noFill/>
          </p:spPr>
          <p:txBody>
            <a:bodyPr wrap="square" rtlCol="0">
              <a:spAutoFit/>
            </a:bodyPr>
            <a:lstStyle/>
            <a:p>
              <a:r>
                <a:rPr lang="en-US" sz="900" dirty="0" smtClean="0"/>
                <a:t>Powered by</a:t>
              </a:r>
              <a:endParaRPr lang="en-US" sz="900" dirty="0"/>
            </a:p>
          </p:txBody>
        </p:sp>
        <p:cxnSp>
          <p:nvCxnSpPr>
            <p:cNvPr id="18" name="Straight Connector 17"/>
            <p:cNvCxnSpPr/>
            <p:nvPr/>
          </p:nvCxnSpPr>
          <p:spPr>
            <a:xfrm>
              <a:off x="188066" y="4664282"/>
              <a:ext cx="1322160" cy="0"/>
            </a:xfrm>
            <a:prstGeom prst="line">
              <a:avLst/>
            </a:prstGeom>
            <a:ln w="3175" cmpd="sng">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4284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457200" y="897469"/>
            <a:ext cx="8267700" cy="2292935"/>
          </a:xfrm>
          <a:prstGeom prst="rect">
            <a:avLst/>
          </a:prstGeom>
          <a:noFill/>
          <a:ln w="9525">
            <a:noFill/>
            <a:miter lim="800000"/>
            <a:headEnd/>
            <a:tailEnd/>
          </a:ln>
        </p:spPr>
        <p:txBody>
          <a:bodyPr>
            <a:spAutoFit/>
          </a:bodyPr>
          <a:lstStyle/>
          <a:p>
            <a:pPr algn="l" eaLnBrk="0" hangingPunct="0"/>
            <a:r>
              <a:rPr lang="en-US" sz="1100" dirty="0"/>
              <a:t>Emeriti Retirement Health Solutions provided this information and is responsible for its content.</a:t>
            </a:r>
          </a:p>
          <a:p>
            <a:pPr algn="l" eaLnBrk="0" hangingPunct="0"/>
            <a:r>
              <a:rPr lang="en-US" sz="1100" dirty="0"/>
              <a:t> </a:t>
            </a:r>
          </a:p>
          <a:p>
            <a:pPr algn="l" eaLnBrk="0" hangingPunct="0"/>
            <a:r>
              <a:rPr lang="en-US" sz="1100" dirty="0"/>
              <a:t>Emeriti, TIAA-CREF, </a:t>
            </a:r>
            <a:r>
              <a:rPr lang="en-US" sz="1100" dirty="0" err="1"/>
              <a:t>Savitz</a:t>
            </a:r>
            <a:r>
              <a:rPr lang="en-US" sz="1100" dirty="0"/>
              <a:t>, Aetna Life Insurance Company, and HealthPartners are independent corporations </a:t>
            </a:r>
            <a:br>
              <a:rPr lang="en-US" sz="1100" dirty="0"/>
            </a:br>
            <a:r>
              <a:rPr lang="en-US" sz="1100" dirty="0"/>
              <a:t>and are not legally affiliated. </a:t>
            </a:r>
          </a:p>
          <a:p>
            <a:pPr algn="l"/>
            <a:endParaRPr lang="en-US" sz="1100" dirty="0" smtClean="0">
              <a:latin typeface="+mn-lt"/>
            </a:endParaRPr>
          </a:p>
          <a:p>
            <a:pPr algn="l"/>
            <a:r>
              <a:rPr lang="en-US" sz="1100" dirty="0" smtClean="0">
                <a:latin typeface="+mn-lt"/>
              </a:rPr>
              <a:t>Emeriti </a:t>
            </a:r>
            <a:r>
              <a:rPr lang="en-US" sz="1100" dirty="0">
                <a:latin typeface="+mn-lt"/>
              </a:rPr>
              <a:t>Retirement Health Solutions is not an insurance company, insurance broker or insurance provider.</a:t>
            </a:r>
          </a:p>
          <a:p>
            <a:pPr algn="l"/>
            <a:endParaRPr lang="en-US" sz="1100" dirty="0">
              <a:latin typeface="+mn-lt"/>
            </a:endParaRPr>
          </a:p>
          <a:p>
            <a:pPr algn="l"/>
            <a:r>
              <a:rPr lang="en-US" sz="1100" b="1" dirty="0">
                <a:latin typeface="+mn-lt"/>
              </a:rPr>
              <a:t>Summary Plan Description (SPD)</a:t>
            </a:r>
            <a:endParaRPr lang="en-US" sz="1100" b="1" i="1" dirty="0">
              <a:latin typeface="+mn-lt"/>
            </a:endParaRPr>
          </a:p>
          <a:p>
            <a:pPr algn="l"/>
            <a:r>
              <a:rPr lang="en-US" sz="1100" dirty="0">
                <a:latin typeface="+mn-lt"/>
              </a:rPr>
              <a:t>This presentation is intended to provide you with a brief summary of some of the details of your Employer’s Emeriti Plan and the Emeriti Program. For a full summary of the terms of your Employer’s Emeriti Plan you must consult the SPD, which will be provided to you upon enrollment or upon request. </a:t>
            </a:r>
          </a:p>
          <a:p>
            <a:pPr algn="l"/>
            <a:endParaRPr lang="en-US" sz="1100" dirty="0">
              <a:latin typeface="+mn-lt"/>
            </a:endParaRPr>
          </a:p>
          <a:p>
            <a:pPr algn="l" eaLnBrk="0" hangingPunct="0"/>
            <a:endParaRPr lang="en-US" sz="1100" dirty="0">
              <a:latin typeface="+mn-lt"/>
            </a:endParaRPr>
          </a:p>
        </p:txBody>
      </p:sp>
      <p:sp>
        <p:nvSpPr>
          <p:cNvPr id="5" name="Rectangle 13"/>
          <p:cNvSpPr>
            <a:spLocks noChangeArrowheads="1"/>
          </p:cNvSpPr>
          <p:nvPr/>
        </p:nvSpPr>
        <p:spPr bwMode="auto">
          <a:xfrm>
            <a:off x="457200" y="3679718"/>
            <a:ext cx="8153400" cy="2016561"/>
          </a:xfrm>
          <a:prstGeom prst="rect">
            <a:avLst/>
          </a:prstGeom>
          <a:noFill/>
          <a:ln w="9525">
            <a:noFill/>
            <a:miter lim="800000"/>
            <a:headEnd/>
            <a:tailEnd/>
          </a:ln>
        </p:spPr>
        <p:txBody>
          <a:bodyPr wrap="square" lIns="92059" tIns="46029" rIns="92059" bIns="46029">
            <a:prstTxWarp prst="textNoShape">
              <a:avLst/>
            </a:prstTxWarp>
            <a:spAutoFit/>
          </a:bodyPr>
          <a:lstStyle/>
          <a:p>
            <a:pPr algn="l" defTabSz="912813"/>
            <a:r>
              <a:rPr lang="en-US" sz="1400" b="1" dirty="0"/>
              <a:t>Investment Adviser Status</a:t>
            </a:r>
          </a:p>
          <a:p>
            <a:pPr algn="l" defTabSz="912813"/>
            <a:r>
              <a:rPr lang="en-US" sz="1000" dirty="0"/>
              <a:t>Emeriti Retirement Health Solutions is a registered investment adviser for purposes of selecting the range of investment options available under the Emeriti Program. Emeriti may provide non-personalized educational materials to plan participants relating to their and their employer’s contribution to their Emeriti Plan and the allocation of their Emeriti Health Account balances among available investment options. Emeriti does not provide personalized investment advice to participants. </a:t>
            </a:r>
            <a:endParaRPr lang="en-US" sz="1000" dirty="0" smtClean="0"/>
          </a:p>
          <a:p>
            <a:pPr defTabSz="912813"/>
            <a:endParaRPr lang="en-US" sz="1000" dirty="0"/>
          </a:p>
          <a:p>
            <a:pPr algn="l" defTabSz="912813"/>
            <a:r>
              <a:rPr lang="en-US" sz="1000" dirty="0"/>
              <a:t>The participation interests in the voluntary employee contribution VEBA trusts associated with the Emeriti plans (the “Interests”) may be treated as securities </a:t>
            </a:r>
            <a:r>
              <a:rPr lang="en-US" sz="1000" dirty="0" smtClean="0"/>
              <a:t>under federal or various </a:t>
            </a:r>
            <a:r>
              <a:rPr lang="en-US" sz="1000" dirty="0"/>
              <a:t>state securities laws.  The offering of these Interests is subject to compliance with any applicable </a:t>
            </a:r>
            <a:r>
              <a:rPr lang="en-US" sz="1000" dirty="0" smtClean="0"/>
              <a:t>federal or state </a:t>
            </a:r>
            <a:r>
              <a:rPr lang="en-US" sz="1000" dirty="0"/>
              <a:t>law.  For residents of Georgia, the Interests are being offered in reliance on paragraph 13 of Code Section 10-5-9 of the Georgia Securities Act of 1973, as amended (the “Georgia Act”).  The Interests may not be sold or transferred except in a transaction which is exempt under the Georgia Act or pursuant to an effective registration under the Georgia Act.</a:t>
            </a:r>
            <a:r>
              <a:rPr lang="en-US" sz="1100" dirty="0"/>
              <a:t>  </a:t>
            </a:r>
          </a:p>
        </p:txBody>
      </p:sp>
      <p:sp>
        <p:nvSpPr>
          <p:cNvPr id="2" name="Slide Number Placeholder 1"/>
          <p:cNvSpPr>
            <a:spLocks noGrp="1"/>
          </p:cNvSpPr>
          <p:nvPr>
            <p:ph type="sldNum" sz="quarter" idx="12"/>
          </p:nvPr>
        </p:nvSpPr>
        <p:spPr/>
        <p:txBody>
          <a:bodyPr/>
          <a:lstStyle/>
          <a:p>
            <a:fld id="{57AF16DE-A0D5-4438-950F-5B1E159C2C28}" type="slidenum">
              <a:rPr lang="en-US" smtClean="0"/>
              <a:pPr/>
              <a:t>19</a:t>
            </a:fld>
            <a:endParaRPr lang="en-US" dirty="0"/>
          </a:p>
        </p:txBody>
      </p:sp>
    </p:spTree>
    <p:extLst>
      <p:ext uri="{BB962C8B-B14F-4D97-AF65-F5344CB8AC3E}">
        <p14:creationId xmlns:p14="http://schemas.microsoft.com/office/powerpoint/2010/main" val="224783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931" y="153555"/>
            <a:ext cx="6508377" cy="1143000"/>
          </a:xfrm>
        </p:spPr>
        <p:txBody>
          <a:bodyPr/>
          <a:lstStyle/>
          <a:p>
            <a:r>
              <a:rPr lang="en-US" sz="3200" dirty="0" smtClean="0">
                <a:solidFill>
                  <a:srgbClr val="2C7C9F"/>
                </a:solidFill>
              </a:rPr>
              <a:t>What’s New in 2016</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2</a:t>
            </a:fld>
            <a:endParaRPr lang="en-US" dirty="0"/>
          </a:p>
        </p:txBody>
      </p:sp>
      <p:sp>
        <p:nvSpPr>
          <p:cNvPr id="17" name="Rectangle 34"/>
          <p:cNvSpPr>
            <a:spLocks noChangeArrowheads="1"/>
          </p:cNvSpPr>
          <p:nvPr/>
        </p:nvSpPr>
        <p:spPr bwMode="auto">
          <a:xfrm>
            <a:off x="507996" y="1704918"/>
            <a:ext cx="8001751" cy="4555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sz="2000" b="1" dirty="0" smtClean="0">
                <a:solidFill>
                  <a:schemeClr val="accent5">
                    <a:lumMod val="75000"/>
                  </a:schemeClr>
                </a:solidFill>
              </a:rPr>
              <a:t>NO PREMIUM INCREASES </a:t>
            </a:r>
            <a:r>
              <a:rPr lang="en-US" sz="2000" dirty="0" smtClean="0">
                <a:solidFill>
                  <a:schemeClr val="accent5">
                    <a:lumMod val="75000"/>
                  </a:schemeClr>
                </a:solidFill>
              </a:rPr>
              <a:t>for Medicare Advantage Plans and Supplemental Plans K and L </a:t>
            </a:r>
          </a:p>
          <a:p>
            <a:pPr algn="l"/>
            <a:endParaRPr lang="en-US" dirty="0" smtClean="0"/>
          </a:p>
          <a:p>
            <a:pPr marL="285750" indent="-285750" algn="l">
              <a:buFont typeface="Arial"/>
              <a:buChar char="•"/>
            </a:pPr>
            <a:r>
              <a:rPr lang="en-US" sz="1600" dirty="0" smtClean="0"/>
              <a:t>6.3% increase for Dental Plan</a:t>
            </a:r>
          </a:p>
          <a:p>
            <a:pPr algn="l"/>
            <a:endParaRPr lang="en-US" sz="1600" dirty="0"/>
          </a:p>
          <a:p>
            <a:pPr marL="285750" indent="-285750" algn="l">
              <a:buFont typeface="Arial"/>
              <a:buChar char="•"/>
            </a:pPr>
            <a:r>
              <a:rPr lang="en-US" sz="1600" dirty="0" smtClean="0"/>
              <a:t>15% increase in </a:t>
            </a:r>
            <a:r>
              <a:rPr lang="en-US" sz="1600" u="sng" dirty="0" smtClean="0"/>
              <a:t>Pre</a:t>
            </a:r>
            <a:r>
              <a:rPr lang="en-US" sz="1600" dirty="0" smtClean="0"/>
              <a:t>-65 dependent coverage </a:t>
            </a:r>
          </a:p>
          <a:p>
            <a:pPr marL="285750" indent="-285750">
              <a:buFont typeface="Arial"/>
              <a:buChar char="•"/>
            </a:pPr>
            <a:endParaRPr lang="en-US" sz="1600" dirty="0" smtClean="0"/>
          </a:p>
          <a:p>
            <a:r>
              <a:rPr lang="en-US" sz="1600" dirty="0" smtClean="0"/>
              <a:t>CMS </a:t>
            </a:r>
            <a:r>
              <a:rPr lang="en-US" sz="1600" dirty="0"/>
              <a:t>will require </a:t>
            </a:r>
            <a:r>
              <a:rPr lang="en-US" sz="1600" dirty="0" smtClean="0"/>
              <a:t>Medicare Advantage plans </a:t>
            </a:r>
            <a:r>
              <a:rPr lang="en-US" sz="1600" dirty="0"/>
              <a:t>that cover emergency services worldwide to cover </a:t>
            </a:r>
            <a:r>
              <a:rPr lang="en-US" sz="1600" dirty="0" smtClean="0"/>
              <a:t>urgent care worldwide </a:t>
            </a:r>
            <a:endParaRPr lang="en-US" sz="1600" dirty="0"/>
          </a:p>
          <a:p>
            <a:pPr algn="l"/>
            <a:endParaRPr lang="en-US" sz="1600" dirty="0"/>
          </a:p>
          <a:p>
            <a:pPr algn="l"/>
            <a:endParaRPr lang="en-US" sz="1600" dirty="0" smtClean="0"/>
          </a:p>
          <a:p>
            <a:pPr algn="l"/>
            <a:endParaRPr lang="en-US" sz="1600" dirty="0" smtClean="0"/>
          </a:p>
          <a:p>
            <a:pPr algn="l"/>
            <a:r>
              <a:rPr lang="en-US" sz="1600" b="1" dirty="0" smtClean="0"/>
              <a:t>Medicare Part B premiums </a:t>
            </a:r>
            <a:r>
              <a:rPr lang="en-US" sz="1600" b="1" u="sng" dirty="0" smtClean="0"/>
              <a:t>may</a:t>
            </a:r>
            <a:r>
              <a:rPr lang="en-US" sz="1600" dirty="0" smtClean="0"/>
              <a:t> increase substantially for the following groups:</a:t>
            </a:r>
          </a:p>
          <a:p>
            <a:pPr marL="285750" indent="-285750" algn="l">
              <a:buFont typeface="Arial"/>
              <a:buChar char="•"/>
            </a:pPr>
            <a:r>
              <a:rPr lang="en-US" sz="1600" dirty="0" smtClean="0"/>
              <a:t>new retirees</a:t>
            </a:r>
          </a:p>
          <a:p>
            <a:pPr marL="285750" indent="-285750" algn="l">
              <a:buFont typeface="Arial"/>
              <a:buChar char="•"/>
            </a:pPr>
            <a:r>
              <a:rPr lang="en-US" sz="1600" dirty="0" smtClean="0"/>
              <a:t>those enrolled in Medicare but not collecting Social Security</a:t>
            </a:r>
          </a:p>
          <a:p>
            <a:pPr marL="285750" indent="-285750" algn="l">
              <a:buFont typeface="Arial"/>
              <a:buChar char="•"/>
            </a:pPr>
            <a:r>
              <a:rPr lang="en-US" sz="1600" dirty="0" smtClean="0"/>
              <a:t>high income retirees (more than $85,000 for an individual and more than $170,000 for a married couple) </a:t>
            </a:r>
            <a:endParaRPr lang="en-US" sz="1600" dirty="0"/>
          </a:p>
        </p:txBody>
      </p:sp>
    </p:spTree>
    <p:extLst>
      <p:ext uri="{BB962C8B-B14F-4D97-AF65-F5344CB8AC3E}">
        <p14:creationId xmlns:p14="http://schemas.microsoft.com/office/powerpoint/2010/main" val="138682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700" fill="hold"/>
                                        <p:tgtEl>
                                          <p:spTgt spid="17"/>
                                        </p:tgtEl>
                                        <p:attrNameLst>
                                          <p:attrName>ppt_x</p:attrName>
                                        </p:attrNameLst>
                                      </p:cBhvr>
                                      <p:tavLst>
                                        <p:tav tm="0">
                                          <p:val>
                                            <p:strVal val="0-#ppt_w/2"/>
                                          </p:val>
                                        </p:tav>
                                        <p:tav tm="100000">
                                          <p:val>
                                            <p:strVal val="#ppt_x"/>
                                          </p:val>
                                        </p:tav>
                                      </p:tavLst>
                                    </p:anim>
                                    <p:anim calcmode="lin" valueType="num">
                                      <p:cBhvr additive="base">
                                        <p:cTn id="8" dur="7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609600" y="1382889"/>
            <a:ext cx="7962900" cy="3308598"/>
          </a:xfrm>
          <a:prstGeom prst="rect">
            <a:avLst/>
          </a:prstGeom>
          <a:noFill/>
          <a:ln w="9525">
            <a:noFill/>
            <a:miter lim="800000"/>
            <a:headEnd/>
            <a:tailEnd/>
          </a:ln>
        </p:spPr>
        <p:txBody>
          <a:bodyPr wrap="square">
            <a:prstTxWarp prst="textNoShape">
              <a:avLst/>
            </a:prstTxWarp>
            <a:spAutoFit/>
          </a:bodyPr>
          <a:lstStyle/>
          <a:p>
            <a:pPr algn="l" eaLnBrk="0" hangingPunct="0"/>
            <a:endParaRPr lang="en-US" sz="1100" dirty="0" smtClean="0"/>
          </a:p>
          <a:p>
            <a:pPr algn="l" eaLnBrk="0" hangingPunct="0"/>
            <a:r>
              <a:rPr lang="en-US" sz="1100" dirty="0"/>
              <a:t>Interests in any retiree healthcare plan discussed herein are offered solely by the employer.</a:t>
            </a:r>
            <a:br>
              <a:rPr lang="en-US" sz="1100" dirty="0"/>
            </a:br>
            <a:r>
              <a:rPr lang="en-US" sz="1100" dirty="0"/>
              <a:t/>
            </a:r>
            <a:br>
              <a:rPr lang="en-US" sz="1100" dirty="0"/>
            </a:br>
            <a:r>
              <a:rPr lang="en-US" sz="1100" dirty="0"/>
              <a:t>Teachers Insurance and Annuity Association of America (TIAA) will provide services to the plan and may issue plan communications on behalf of the plan sponsor, in its capacity as a plan </a:t>
            </a:r>
            <a:r>
              <a:rPr lang="en-US" sz="1100" dirty="0" err="1"/>
              <a:t>recordkeeper</a:t>
            </a:r>
            <a:r>
              <a:rPr lang="en-US" sz="1100" b="1" dirty="0"/>
              <a:t>.</a:t>
            </a:r>
            <a:r>
              <a:rPr lang="en-US" sz="1100" dirty="0"/>
              <a:t/>
            </a:r>
            <a:br>
              <a:rPr lang="en-US" sz="1100" dirty="0"/>
            </a:br>
            <a:endParaRPr lang="en-US" sz="1100" dirty="0"/>
          </a:p>
          <a:p>
            <a:pPr algn="l" eaLnBrk="0" hangingPunct="0"/>
            <a:r>
              <a:rPr lang="en-US" sz="1100" dirty="0"/>
              <a:t>TIAA-CREF Individual &amp; Institutional Services, LLC serves as a broker-dealer with respect to underlying mutual funds only, and does not offer, market or sell interests in such plans or otherwise provide broker-dealer services with respect to the interests in such plans.</a:t>
            </a:r>
            <a:br>
              <a:rPr lang="en-US" sz="1100" dirty="0"/>
            </a:br>
            <a:r>
              <a:rPr lang="en-US" sz="1100" dirty="0"/>
              <a:t/>
            </a:r>
            <a:br>
              <a:rPr lang="en-US" sz="1100" dirty="0"/>
            </a:br>
            <a:r>
              <a:rPr lang="en-US" sz="1100" dirty="0"/>
              <a:t>TIAA-CREF products may be subject to market and other risk factors. See the applicable product literature, or visit </a:t>
            </a:r>
            <a:r>
              <a:rPr lang="en-US" sz="1100" dirty="0" err="1"/>
              <a:t>tiaa-cref.org</a:t>
            </a:r>
            <a:r>
              <a:rPr lang="en-US" sz="1100" dirty="0"/>
              <a:t> for details. Investment, insurance and annuity products are not FDIC insured, are not bank guaranteed, are not deposits, are not insured by any federal government agency, are not a condition to any banking service or activity, and may lose value.</a:t>
            </a:r>
            <a:br>
              <a:rPr lang="en-US" sz="1100" dirty="0"/>
            </a:br>
            <a:endParaRPr lang="en-US" sz="1100" dirty="0" smtClean="0"/>
          </a:p>
          <a:p>
            <a:pPr algn="l" eaLnBrk="0" hangingPunct="0"/>
            <a:r>
              <a:rPr lang="en-US" sz="1100" dirty="0" smtClean="0"/>
              <a:t>The </a:t>
            </a:r>
            <a:r>
              <a:rPr lang="en-US" sz="1100" dirty="0"/>
              <a:t>tax information contained herein is not intended to be used, and cannot be used by any taxpayer, for the purpose of avoiding tax penalties that may be imposed on the taxpayer. It was written to support the promotion of the products and services addressed herein. Taxpayers should seek advice based on their own particular circumstances from an independent tax advisor. </a:t>
            </a:r>
            <a:endParaRPr lang="en-US" sz="1100" dirty="0" smtClean="0"/>
          </a:p>
        </p:txBody>
      </p:sp>
      <p:sp>
        <p:nvSpPr>
          <p:cNvPr id="2" name="Slide Number Placeholder 1"/>
          <p:cNvSpPr>
            <a:spLocks noGrp="1"/>
          </p:cNvSpPr>
          <p:nvPr>
            <p:ph type="sldNum" sz="quarter" idx="12"/>
          </p:nvPr>
        </p:nvSpPr>
        <p:spPr/>
        <p:txBody>
          <a:bodyPr/>
          <a:lstStyle/>
          <a:p>
            <a:fld id="{57AF16DE-A0D5-4438-950F-5B1E159C2C28}" type="slidenum">
              <a:rPr lang="en-US" smtClean="0"/>
              <a:pPr/>
              <a:t>20</a:t>
            </a:fld>
            <a:endParaRPr lang="en-US" dirty="0"/>
          </a:p>
        </p:txBody>
      </p:sp>
    </p:spTree>
    <p:extLst>
      <p:ext uri="{BB962C8B-B14F-4D97-AF65-F5344CB8AC3E}">
        <p14:creationId xmlns:p14="http://schemas.microsoft.com/office/powerpoint/2010/main" val="89046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11" y="313266"/>
            <a:ext cx="5927101" cy="829733"/>
          </a:xfrm>
        </p:spPr>
        <p:txBody>
          <a:bodyPr/>
          <a:lstStyle/>
          <a:p>
            <a:r>
              <a:rPr lang="en-US" sz="2800" dirty="0" smtClean="0">
                <a:solidFill>
                  <a:srgbClr val="2C7C9F"/>
                </a:solidFill>
              </a:rPr>
              <a:t>2016 Post-65 Group Health Plans</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3</a:t>
            </a:fld>
            <a:endParaRPr lang="en-US" dirty="0"/>
          </a:p>
        </p:txBody>
      </p:sp>
      <p:grpSp>
        <p:nvGrpSpPr>
          <p:cNvPr id="15" name="Group 14"/>
          <p:cNvGrpSpPr/>
          <p:nvPr/>
        </p:nvGrpSpPr>
        <p:grpSpPr>
          <a:xfrm>
            <a:off x="16196" y="1201116"/>
            <a:ext cx="8868222" cy="1765381"/>
            <a:chOff x="929470" y="2106613"/>
            <a:chExt cx="8868222" cy="1856929"/>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27756">
              <a:off x="929470" y="2942616"/>
              <a:ext cx="2272400" cy="1020926"/>
            </a:xfrm>
            <a:prstGeom prst="rect">
              <a:avLst/>
            </a:prstGeom>
          </p:spPr>
        </p:pic>
        <p:sp>
          <p:nvSpPr>
            <p:cNvPr id="17" name="Rectangle 22"/>
            <p:cNvSpPr>
              <a:spLocks noChangeArrowheads="1"/>
            </p:cNvSpPr>
            <p:nvPr/>
          </p:nvSpPr>
          <p:spPr bwMode="auto">
            <a:xfrm>
              <a:off x="1421185" y="2113472"/>
              <a:ext cx="1919164" cy="1460013"/>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52015" flipH="1">
              <a:off x="7525292" y="2832423"/>
              <a:ext cx="2272400" cy="1020926"/>
            </a:xfrm>
            <a:prstGeom prst="rect">
              <a:avLst/>
            </a:prstGeom>
          </p:spPr>
        </p:pic>
        <p:sp>
          <p:nvSpPr>
            <p:cNvPr id="19" name="Rectangle 18"/>
            <p:cNvSpPr/>
            <p:nvPr/>
          </p:nvSpPr>
          <p:spPr>
            <a:xfrm>
              <a:off x="3493963" y="2111715"/>
              <a:ext cx="3843380" cy="14617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Freeform 19"/>
            <p:cNvSpPr>
              <a:spLocks/>
            </p:cNvSpPr>
            <p:nvPr/>
          </p:nvSpPr>
          <p:spPr bwMode="auto">
            <a:xfrm>
              <a:off x="3159448" y="3279198"/>
              <a:ext cx="145529" cy="127378"/>
            </a:xfrm>
            <a:custGeom>
              <a:avLst/>
              <a:gdLst>
                <a:gd name="T0" fmla="*/ 30 w 61"/>
                <a:gd name="T1" fmla="*/ 0 h 61"/>
                <a:gd name="T2" fmla="*/ 61 w 61"/>
                <a:gd name="T3" fmla="*/ 31 h 61"/>
                <a:gd name="T4" fmla="*/ 30 w 61"/>
                <a:gd name="T5" fmla="*/ 61 h 61"/>
                <a:gd name="T6" fmla="*/ 0 w 61"/>
                <a:gd name="T7" fmla="*/ 30 h 61"/>
                <a:gd name="T8" fmla="*/ 30 w 61"/>
                <a:gd name="T9" fmla="*/ 0 h 61"/>
              </a:gdLst>
              <a:ahLst/>
              <a:cxnLst>
                <a:cxn ang="0">
                  <a:pos x="T0" y="T1"/>
                </a:cxn>
                <a:cxn ang="0">
                  <a:pos x="T2" y="T3"/>
                </a:cxn>
                <a:cxn ang="0">
                  <a:pos x="T4" y="T5"/>
                </a:cxn>
                <a:cxn ang="0">
                  <a:pos x="T6" y="T7"/>
                </a:cxn>
                <a:cxn ang="0">
                  <a:pos x="T8" y="T9"/>
                </a:cxn>
              </a:cxnLst>
              <a:rect l="0" t="0" r="r" b="b"/>
              <a:pathLst>
                <a:path w="61" h="61">
                  <a:moveTo>
                    <a:pt x="30" y="0"/>
                  </a:moveTo>
                  <a:cubicBezTo>
                    <a:pt x="47" y="0"/>
                    <a:pt x="61" y="14"/>
                    <a:pt x="61" y="31"/>
                  </a:cubicBezTo>
                  <a:cubicBezTo>
                    <a:pt x="61" y="47"/>
                    <a:pt x="47" y="61"/>
                    <a:pt x="30" y="61"/>
                  </a:cubicBezTo>
                  <a:cubicBezTo>
                    <a:pt x="14" y="61"/>
                    <a:pt x="0" y="47"/>
                    <a:pt x="0" y="30"/>
                  </a:cubicBezTo>
                  <a:cubicBezTo>
                    <a:pt x="0" y="14"/>
                    <a:pt x="14" y="0"/>
                    <a:pt x="30"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1" name="Freeform 20"/>
            <p:cNvSpPr>
              <a:spLocks/>
            </p:cNvSpPr>
            <p:nvPr/>
          </p:nvSpPr>
          <p:spPr bwMode="auto">
            <a:xfrm>
              <a:off x="3159448" y="2772323"/>
              <a:ext cx="145529" cy="125621"/>
            </a:xfrm>
            <a:custGeom>
              <a:avLst/>
              <a:gdLst>
                <a:gd name="T0" fmla="*/ 31 w 61"/>
                <a:gd name="T1" fmla="*/ 0 h 60"/>
                <a:gd name="T2" fmla="*/ 61 w 61"/>
                <a:gd name="T3" fmla="*/ 30 h 60"/>
                <a:gd name="T4" fmla="*/ 30 w 61"/>
                <a:gd name="T5" fmla="*/ 60 h 60"/>
                <a:gd name="T6" fmla="*/ 0 w 61"/>
                <a:gd name="T7" fmla="*/ 30 h 60"/>
                <a:gd name="T8" fmla="*/ 31 w 61"/>
                <a:gd name="T9" fmla="*/ 0 h 60"/>
              </a:gdLst>
              <a:ahLst/>
              <a:cxnLst>
                <a:cxn ang="0">
                  <a:pos x="T0" y="T1"/>
                </a:cxn>
                <a:cxn ang="0">
                  <a:pos x="T2" y="T3"/>
                </a:cxn>
                <a:cxn ang="0">
                  <a:pos x="T4" y="T5"/>
                </a:cxn>
                <a:cxn ang="0">
                  <a:pos x="T6" y="T7"/>
                </a:cxn>
                <a:cxn ang="0">
                  <a:pos x="T8" y="T9"/>
                </a:cxn>
              </a:cxnLst>
              <a:rect l="0" t="0" r="r" b="b"/>
              <a:pathLst>
                <a:path w="61" h="60">
                  <a:moveTo>
                    <a:pt x="31" y="0"/>
                  </a:moveTo>
                  <a:cubicBezTo>
                    <a:pt x="47" y="0"/>
                    <a:pt x="61" y="13"/>
                    <a:pt x="61" y="30"/>
                  </a:cubicBezTo>
                  <a:cubicBezTo>
                    <a:pt x="61" y="47"/>
                    <a:pt x="47" y="60"/>
                    <a:pt x="30" y="60"/>
                  </a:cubicBezTo>
                  <a:cubicBezTo>
                    <a:pt x="14" y="60"/>
                    <a:pt x="0" y="47"/>
                    <a:pt x="0" y="30"/>
                  </a:cubicBezTo>
                  <a:cubicBezTo>
                    <a:pt x="0" y="13"/>
                    <a:pt x="14" y="0"/>
                    <a:pt x="31"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Oval 21"/>
            <p:cNvSpPr>
              <a:spLocks noChangeArrowheads="1"/>
            </p:cNvSpPr>
            <p:nvPr/>
          </p:nvSpPr>
          <p:spPr bwMode="auto">
            <a:xfrm>
              <a:off x="3159448" y="2263690"/>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3" name="Oval 22"/>
            <p:cNvSpPr>
              <a:spLocks noChangeArrowheads="1"/>
            </p:cNvSpPr>
            <p:nvPr/>
          </p:nvSpPr>
          <p:spPr bwMode="auto">
            <a:xfrm>
              <a:off x="3493963" y="3279198"/>
              <a:ext cx="143508"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4" name="Oval 23"/>
            <p:cNvSpPr>
              <a:spLocks noChangeArrowheads="1"/>
            </p:cNvSpPr>
            <p:nvPr/>
          </p:nvSpPr>
          <p:spPr bwMode="auto">
            <a:xfrm>
              <a:off x="3493963" y="2772323"/>
              <a:ext cx="143508" cy="125621"/>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Oval 24"/>
            <p:cNvSpPr>
              <a:spLocks noChangeArrowheads="1"/>
            </p:cNvSpPr>
            <p:nvPr/>
          </p:nvSpPr>
          <p:spPr bwMode="auto">
            <a:xfrm>
              <a:off x="3493963" y="2263690"/>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25"/>
            <p:cNvSpPr>
              <a:spLocks/>
            </p:cNvSpPr>
            <p:nvPr/>
          </p:nvSpPr>
          <p:spPr bwMode="auto">
            <a:xfrm>
              <a:off x="3245350" y="2293558"/>
              <a:ext cx="317334" cy="66764"/>
            </a:xfrm>
            <a:custGeom>
              <a:avLst/>
              <a:gdLst>
                <a:gd name="T0" fmla="*/ 120 w 133"/>
                <a:gd name="T1" fmla="*/ 0 h 32"/>
                <a:gd name="T2" fmla="*/ 92 w 133"/>
                <a:gd name="T3" fmla="*/ 0 h 32"/>
                <a:gd name="T4" fmla="*/ 41 w 133"/>
                <a:gd name="T5" fmla="*/ 0 h 32"/>
                <a:gd name="T6" fmla="*/ 38 w 133"/>
                <a:gd name="T7" fmla="*/ 0 h 32"/>
                <a:gd name="T8" fmla="*/ 13 w 133"/>
                <a:gd name="T9" fmla="*/ 0 h 32"/>
                <a:gd name="T10" fmla="*/ 0 w 133"/>
                <a:gd name="T11" fmla="*/ 16 h 32"/>
                <a:gd name="T12" fmla="*/ 13 w 133"/>
                <a:gd name="T13" fmla="*/ 32 h 32"/>
                <a:gd name="T14" fmla="*/ 38 w 133"/>
                <a:gd name="T15" fmla="*/ 32 h 32"/>
                <a:gd name="T16" fmla="*/ 41 w 133"/>
                <a:gd name="T17" fmla="*/ 32 h 32"/>
                <a:gd name="T18" fmla="*/ 92 w 133"/>
                <a:gd name="T19" fmla="*/ 32 h 32"/>
                <a:gd name="T20" fmla="*/ 120 w 133"/>
                <a:gd name="T21" fmla="*/ 32 h 32"/>
                <a:gd name="T22" fmla="*/ 133 w 133"/>
                <a:gd name="T23" fmla="*/ 16 h 32"/>
                <a:gd name="T24" fmla="*/ 120 w 13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32">
                  <a:moveTo>
                    <a:pt x="120" y="0"/>
                  </a:moveTo>
                  <a:cubicBezTo>
                    <a:pt x="92" y="0"/>
                    <a:pt x="92" y="0"/>
                    <a:pt x="92" y="0"/>
                  </a:cubicBezTo>
                  <a:cubicBezTo>
                    <a:pt x="41" y="0"/>
                    <a:pt x="41" y="0"/>
                    <a:pt x="41" y="0"/>
                  </a:cubicBezTo>
                  <a:cubicBezTo>
                    <a:pt x="38" y="0"/>
                    <a:pt x="38" y="0"/>
                    <a:pt x="38" y="0"/>
                  </a:cubicBezTo>
                  <a:cubicBezTo>
                    <a:pt x="13" y="0"/>
                    <a:pt x="13" y="0"/>
                    <a:pt x="13" y="0"/>
                  </a:cubicBezTo>
                  <a:cubicBezTo>
                    <a:pt x="6" y="0"/>
                    <a:pt x="0" y="7"/>
                    <a:pt x="0" y="16"/>
                  </a:cubicBezTo>
                  <a:cubicBezTo>
                    <a:pt x="0" y="25"/>
                    <a:pt x="6" y="32"/>
                    <a:pt x="13" y="32"/>
                  </a:cubicBezTo>
                  <a:cubicBezTo>
                    <a:pt x="38" y="32"/>
                    <a:pt x="38" y="32"/>
                    <a:pt x="38" y="32"/>
                  </a:cubicBezTo>
                  <a:cubicBezTo>
                    <a:pt x="41" y="32"/>
                    <a:pt x="41" y="32"/>
                    <a:pt x="41" y="32"/>
                  </a:cubicBezTo>
                  <a:cubicBezTo>
                    <a:pt x="92" y="32"/>
                    <a:pt x="92" y="32"/>
                    <a:pt x="92" y="32"/>
                  </a:cubicBezTo>
                  <a:cubicBezTo>
                    <a:pt x="120" y="32"/>
                    <a:pt x="120" y="32"/>
                    <a:pt x="120" y="32"/>
                  </a:cubicBezTo>
                  <a:cubicBezTo>
                    <a:pt x="127" y="32"/>
                    <a:pt x="133" y="25"/>
                    <a:pt x="133" y="16"/>
                  </a:cubicBezTo>
                  <a:cubicBezTo>
                    <a:pt x="133" y="7"/>
                    <a:pt x="127" y="0"/>
                    <a:pt x="120"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26"/>
            <p:cNvSpPr>
              <a:spLocks/>
            </p:cNvSpPr>
            <p:nvPr/>
          </p:nvSpPr>
          <p:spPr bwMode="auto">
            <a:xfrm>
              <a:off x="3245350" y="2799555"/>
              <a:ext cx="315313" cy="66764"/>
            </a:xfrm>
            <a:custGeom>
              <a:avLst/>
              <a:gdLst>
                <a:gd name="T0" fmla="*/ 119 w 132"/>
                <a:gd name="T1" fmla="*/ 0 h 32"/>
                <a:gd name="T2" fmla="*/ 91 w 132"/>
                <a:gd name="T3" fmla="*/ 0 h 32"/>
                <a:gd name="T4" fmla="*/ 40 w 132"/>
                <a:gd name="T5" fmla="*/ 0 h 32"/>
                <a:gd name="T6" fmla="*/ 37 w 132"/>
                <a:gd name="T7" fmla="*/ 0 h 32"/>
                <a:gd name="T8" fmla="*/ 12 w 132"/>
                <a:gd name="T9" fmla="*/ 0 h 32"/>
                <a:gd name="T10" fmla="*/ 0 w 132"/>
                <a:gd name="T11" fmla="*/ 16 h 32"/>
                <a:gd name="T12" fmla="*/ 12 w 132"/>
                <a:gd name="T13" fmla="*/ 32 h 32"/>
                <a:gd name="T14" fmla="*/ 37 w 132"/>
                <a:gd name="T15" fmla="*/ 32 h 32"/>
                <a:gd name="T16" fmla="*/ 40 w 132"/>
                <a:gd name="T17" fmla="*/ 32 h 32"/>
                <a:gd name="T18" fmla="*/ 91 w 132"/>
                <a:gd name="T19" fmla="*/ 32 h 32"/>
                <a:gd name="T20" fmla="*/ 119 w 132"/>
                <a:gd name="T21" fmla="*/ 32 h 32"/>
                <a:gd name="T22" fmla="*/ 132 w 132"/>
                <a:gd name="T23" fmla="*/ 16 h 32"/>
                <a:gd name="T24" fmla="*/ 119 w 132"/>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2">
                  <a:moveTo>
                    <a:pt x="119" y="0"/>
                  </a:moveTo>
                  <a:cubicBezTo>
                    <a:pt x="91" y="0"/>
                    <a:pt x="91" y="0"/>
                    <a:pt x="91" y="0"/>
                  </a:cubicBezTo>
                  <a:cubicBezTo>
                    <a:pt x="40" y="0"/>
                    <a:pt x="40" y="0"/>
                    <a:pt x="40" y="0"/>
                  </a:cubicBezTo>
                  <a:cubicBezTo>
                    <a:pt x="37" y="0"/>
                    <a:pt x="37" y="0"/>
                    <a:pt x="37" y="0"/>
                  </a:cubicBezTo>
                  <a:cubicBezTo>
                    <a:pt x="12" y="0"/>
                    <a:pt x="12" y="0"/>
                    <a:pt x="12" y="0"/>
                  </a:cubicBezTo>
                  <a:cubicBezTo>
                    <a:pt x="5" y="0"/>
                    <a:pt x="0" y="7"/>
                    <a:pt x="0" y="16"/>
                  </a:cubicBezTo>
                  <a:cubicBezTo>
                    <a:pt x="0" y="25"/>
                    <a:pt x="5" y="32"/>
                    <a:pt x="12" y="32"/>
                  </a:cubicBezTo>
                  <a:cubicBezTo>
                    <a:pt x="37" y="32"/>
                    <a:pt x="37" y="32"/>
                    <a:pt x="37" y="32"/>
                  </a:cubicBezTo>
                  <a:cubicBezTo>
                    <a:pt x="40" y="32"/>
                    <a:pt x="40" y="32"/>
                    <a:pt x="40" y="32"/>
                  </a:cubicBezTo>
                  <a:cubicBezTo>
                    <a:pt x="91" y="32"/>
                    <a:pt x="91" y="32"/>
                    <a:pt x="91" y="32"/>
                  </a:cubicBezTo>
                  <a:cubicBezTo>
                    <a:pt x="119" y="32"/>
                    <a:pt x="119" y="32"/>
                    <a:pt x="119" y="32"/>
                  </a:cubicBezTo>
                  <a:cubicBezTo>
                    <a:pt x="126" y="32"/>
                    <a:pt x="132" y="25"/>
                    <a:pt x="132" y="16"/>
                  </a:cubicBezTo>
                  <a:cubicBezTo>
                    <a:pt x="132" y="7"/>
                    <a:pt x="126"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8" name="Freeform 27"/>
            <p:cNvSpPr>
              <a:spLocks/>
            </p:cNvSpPr>
            <p:nvPr/>
          </p:nvSpPr>
          <p:spPr bwMode="auto">
            <a:xfrm>
              <a:off x="3242319" y="3310823"/>
              <a:ext cx="316323" cy="68520"/>
            </a:xfrm>
            <a:custGeom>
              <a:avLst/>
              <a:gdLst>
                <a:gd name="T0" fmla="*/ 119 w 132"/>
                <a:gd name="T1" fmla="*/ 0 h 33"/>
                <a:gd name="T2" fmla="*/ 91 w 132"/>
                <a:gd name="T3" fmla="*/ 0 h 33"/>
                <a:gd name="T4" fmla="*/ 41 w 132"/>
                <a:gd name="T5" fmla="*/ 0 h 33"/>
                <a:gd name="T6" fmla="*/ 38 w 132"/>
                <a:gd name="T7" fmla="*/ 0 h 33"/>
                <a:gd name="T8" fmla="*/ 13 w 132"/>
                <a:gd name="T9" fmla="*/ 0 h 33"/>
                <a:gd name="T10" fmla="*/ 0 w 132"/>
                <a:gd name="T11" fmla="*/ 17 h 33"/>
                <a:gd name="T12" fmla="*/ 13 w 132"/>
                <a:gd name="T13" fmla="*/ 33 h 33"/>
                <a:gd name="T14" fmla="*/ 38 w 132"/>
                <a:gd name="T15" fmla="*/ 33 h 33"/>
                <a:gd name="T16" fmla="*/ 41 w 132"/>
                <a:gd name="T17" fmla="*/ 33 h 33"/>
                <a:gd name="T18" fmla="*/ 91 w 132"/>
                <a:gd name="T19" fmla="*/ 33 h 33"/>
                <a:gd name="T20" fmla="*/ 119 w 132"/>
                <a:gd name="T21" fmla="*/ 33 h 33"/>
                <a:gd name="T22" fmla="*/ 132 w 132"/>
                <a:gd name="T23" fmla="*/ 17 h 33"/>
                <a:gd name="T24" fmla="*/ 119 w 13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3">
                  <a:moveTo>
                    <a:pt x="119" y="0"/>
                  </a:moveTo>
                  <a:cubicBezTo>
                    <a:pt x="91" y="0"/>
                    <a:pt x="91" y="0"/>
                    <a:pt x="91" y="0"/>
                  </a:cubicBezTo>
                  <a:cubicBezTo>
                    <a:pt x="41" y="0"/>
                    <a:pt x="41" y="0"/>
                    <a:pt x="41" y="0"/>
                  </a:cubicBezTo>
                  <a:cubicBezTo>
                    <a:pt x="38" y="0"/>
                    <a:pt x="38" y="0"/>
                    <a:pt x="38" y="0"/>
                  </a:cubicBezTo>
                  <a:cubicBezTo>
                    <a:pt x="13" y="0"/>
                    <a:pt x="13" y="0"/>
                    <a:pt x="13" y="0"/>
                  </a:cubicBezTo>
                  <a:cubicBezTo>
                    <a:pt x="5" y="0"/>
                    <a:pt x="0" y="7"/>
                    <a:pt x="0" y="17"/>
                  </a:cubicBezTo>
                  <a:cubicBezTo>
                    <a:pt x="0" y="26"/>
                    <a:pt x="5" y="33"/>
                    <a:pt x="13" y="33"/>
                  </a:cubicBezTo>
                  <a:cubicBezTo>
                    <a:pt x="38" y="33"/>
                    <a:pt x="38" y="33"/>
                    <a:pt x="38" y="33"/>
                  </a:cubicBezTo>
                  <a:cubicBezTo>
                    <a:pt x="41" y="33"/>
                    <a:pt x="41" y="33"/>
                    <a:pt x="41" y="33"/>
                  </a:cubicBezTo>
                  <a:cubicBezTo>
                    <a:pt x="91" y="33"/>
                    <a:pt x="91" y="33"/>
                    <a:pt x="91" y="33"/>
                  </a:cubicBezTo>
                  <a:cubicBezTo>
                    <a:pt x="119" y="33"/>
                    <a:pt x="119" y="33"/>
                    <a:pt x="119" y="33"/>
                  </a:cubicBezTo>
                  <a:cubicBezTo>
                    <a:pt x="127" y="33"/>
                    <a:pt x="132" y="26"/>
                    <a:pt x="132" y="17"/>
                  </a:cubicBezTo>
                  <a:cubicBezTo>
                    <a:pt x="132" y="8"/>
                    <a:pt x="127"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29" name="Group 28"/>
            <p:cNvGrpSpPr/>
            <p:nvPr/>
          </p:nvGrpSpPr>
          <p:grpSpPr>
            <a:xfrm rot="10800000">
              <a:off x="7225082" y="2106613"/>
              <a:ext cx="2218307" cy="1460013"/>
              <a:chOff x="739868" y="1820361"/>
              <a:chExt cx="2218307" cy="1460013"/>
            </a:xfrm>
          </p:grpSpPr>
          <p:sp>
            <p:nvSpPr>
              <p:cNvPr id="30" name="Rectangle 22"/>
              <p:cNvSpPr>
                <a:spLocks noChangeArrowheads="1"/>
              </p:cNvSpPr>
              <p:nvPr/>
            </p:nvSpPr>
            <p:spPr bwMode="auto">
              <a:xfrm>
                <a:off x="739868" y="1820361"/>
                <a:ext cx="1919164" cy="1460013"/>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1" name="Freeform 30"/>
              <p:cNvSpPr>
                <a:spLocks/>
              </p:cNvSpPr>
              <p:nvPr/>
            </p:nvSpPr>
            <p:spPr bwMode="auto">
              <a:xfrm>
                <a:off x="2478131" y="2986087"/>
                <a:ext cx="145529" cy="127378"/>
              </a:xfrm>
              <a:custGeom>
                <a:avLst/>
                <a:gdLst>
                  <a:gd name="T0" fmla="*/ 30 w 61"/>
                  <a:gd name="T1" fmla="*/ 0 h 61"/>
                  <a:gd name="T2" fmla="*/ 61 w 61"/>
                  <a:gd name="T3" fmla="*/ 31 h 61"/>
                  <a:gd name="T4" fmla="*/ 30 w 61"/>
                  <a:gd name="T5" fmla="*/ 61 h 61"/>
                  <a:gd name="T6" fmla="*/ 0 w 61"/>
                  <a:gd name="T7" fmla="*/ 30 h 61"/>
                  <a:gd name="T8" fmla="*/ 30 w 61"/>
                  <a:gd name="T9" fmla="*/ 0 h 61"/>
                </a:gdLst>
                <a:ahLst/>
                <a:cxnLst>
                  <a:cxn ang="0">
                    <a:pos x="T0" y="T1"/>
                  </a:cxn>
                  <a:cxn ang="0">
                    <a:pos x="T2" y="T3"/>
                  </a:cxn>
                  <a:cxn ang="0">
                    <a:pos x="T4" y="T5"/>
                  </a:cxn>
                  <a:cxn ang="0">
                    <a:pos x="T6" y="T7"/>
                  </a:cxn>
                  <a:cxn ang="0">
                    <a:pos x="T8" y="T9"/>
                  </a:cxn>
                </a:cxnLst>
                <a:rect l="0" t="0" r="r" b="b"/>
                <a:pathLst>
                  <a:path w="61" h="61">
                    <a:moveTo>
                      <a:pt x="30" y="0"/>
                    </a:moveTo>
                    <a:cubicBezTo>
                      <a:pt x="47" y="0"/>
                      <a:pt x="61" y="14"/>
                      <a:pt x="61" y="31"/>
                    </a:cubicBezTo>
                    <a:cubicBezTo>
                      <a:pt x="61" y="47"/>
                      <a:pt x="47" y="61"/>
                      <a:pt x="30" y="61"/>
                    </a:cubicBezTo>
                    <a:cubicBezTo>
                      <a:pt x="14" y="61"/>
                      <a:pt x="0" y="47"/>
                      <a:pt x="0" y="30"/>
                    </a:cubicBezTo>
                    <a:cubicBezTo>
                      <a:pt x="0" y="14"/>
                      <a:pt x="14" y="0"/>
                      <a:pt x="30"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2" name="Freeform 31"/>
              <p:cNvSpPr>
                <a:spLocks/>
              </p:cNvSpPr>
              <p:nvPr/>
            </p:nvSpPr>
            <p:spPr bwMode="auto">
              <a:xfrm>
                <a:off x="2478131" y="2479212"/>
                <a:ext cx="145529" cy="125621"/>
              </a:xfrm>
              <a:custGeom>
                <a:avLst/>
                <a:gdLst>
                  <a:gd name="T0" fmla="*/ 31 w 61"/>
                  <a:gd name="T1" fmla="*/ 0 h 60"/>
                  <a:gd name="T2" fmla="*/ 61 w 61"/>
                  <a:gd name="T3" fmla="*/ 30 h 60"/>
                  <a:gd name="T4" fmla="*/ 30 w 61"/>
                  <a:gd name="T5" fmla="*/ 60 h 60"/>
                  <a:gd name="T6" fmla="*/ 0 w 61"/>
                  <a:gd name="T7" fmla="*/ 30 h 60"/>
                  <a:gd name="T8" fmla="*/ 31 w 61"/>
                  <a:gd name="T9" fmla="*/ 0 h 60"/>
                </a:gdLst>
                <a:ahLst/>
                <a:cxnLst>
                  <a:cxn ang="0">
                    <a:pos x="T0" y="T1"/>
                  </a:cxn>
                  <a:cxn ang="0">
                    <a:pos x="T2" y="T3"/>
                  </a:cxn>
                  <a:cxn ang="0">
                    <a:pos x="T4" y="T5"/>
                  </a:cxn>
                  <a:cxn ang="0">
                    <a:pos x="T6" y="T7"/>
                  </a:cxn>
                  <a:cxn ang="0">
                    <a:pos x="T8" y="T9"/>
                  </a:cxn>
                </a:cxnLst>
                <a:rect l="0" t="0" r="r" b="b"/>
                <a:pathLst>
                  <a:path w="61" h="60">
                    <a:moveTo>
                      <a:pt x="31" y="0"/>
                    </a:moveTo>
                    <a:cubicBezTo>
                      <a:pt x="47" y="0"/>
                      <a:pt x="61" y="13"/>
                      <a:pt x="61" y="30"/>
                    </a:cubicBezTo>
                    <a:cubicBezTo>
                      <a:pt x="61" y="47"/>
                      <a:pt x="47" y="60"/>
                      <a:pt x="30" y="60"/>
                    </a:cubicBezTo>
                    <a:cubicBezTo>
                      <a:pt x="14" y="60"/>
                      <a:pt x="0" y="47"/>
                      <a:pt x="0" y="30"/>
                    </a:cubicBezTo>
                    <a:cubicBezTo>
                      <a:pt x="0" y="13"/>
                      <a:pt x="14" y="0"/>
                      <a:pt x="31"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3" name="Oval 32"/>
              <p:cNvSpPr>
                <a:spLocks noChangeArrowheads="1"/>
              </p:cNvSpPr>
              <p:nvPr/>
            </p:nvSpPr>
            <p:spPr bwMode="auto">
              <a:xfrm>
                <a:off x="2478131" y="1970579"/>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4" name="Oval 33"/>
              <p:cNvSpPr>
                <a:spLocks noChangeArrowheads="1"/>
              </p:cNvSpPr>
              <p:nvPr/>
            </p:nvSpPr>
            <p:spPr bwMode="auto">
              <a:xfrm>
                <a:off x="2812646" y="2986087"/>
                <a:ext cx="143508"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5" name="Oval 34"/>
              <p:cNvSpPr>
                <a:spLocks noChangeArrowheads="1"/>
              </p:cNvSpPr>
              <p:nvPr/>
            </p:nvSpPr>
            <p:spPr bwMode="auto">
              <a:xfrm>
                <a:off x="2812646" y="2479212"/>
                <a:ext cx="143508" cy="125621"/>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6" name="Oval 35"/>
              <p:cNvSpPr>
                <a:spLocks noChangeArrowheads="1"/>
              </p:cNvSpPr>
              <p:nvPr/>
            </p:nvSpPr>
            <p:spPr bwMode="auto">
              <a:xfrm>
                <a:off x="2812646" y="1970579"/>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7" name="Freeform 36"/>
              <p:cNvSpPr>
                <a:spLocks/>
              </p:cNvSpPr>
              <p:nvPr/>
            </p:nvSpPr>
            <p:spPr bwMode="auto">
              <a:xfrm>
                <a:off x="2564033" y="2000447"/>
                <a:ext cx="317334" cy="66764"/>
              </a:xfrm>
              <a:custGeom>
                <a:avLst/>
                <a:gdLst>
                  <a:gd name="T0" fmla="*/ 120 w 133"/>
                  <a:gd name="T1" fmla="*/ 0 h 32"/>
                  <a:gd name="T2" fmla="*/ 92 w 133"/>
                  <a:gd name="T3" fmla="*/ 0 h 32"/>
                  <a:gd name="T4" fmla="*/ 41 w 133"/>
                  <a:gd name="T5" fmla="*/ 0 h 32"/>
                  <a:gd name="T6" fmla="*/ 38 w 133"/>
                  <a:gd name="T7" fmla="*/ 0 h 32"/>
                  <a:gd name="T8" fmla="*/ 13 w 133"/>
                  <a:gd name="T9" fmla="*/ 0 h 32"/>
                  <a:gd name="T10" fmla="*/ 0 w 133"/>
                  <a:gd name="T11" fmla="*/ 16 h 32"/>
                  <a:gd name="T12" fmla="*/ 13 w 133"/>
                  <a:gd name="T13" fmla="*/ 32 h 32"/>
                  <a:gd name="T14" fmla="*/ 38 w 133"/>
                  <a:gd name="T15" fmla="*/ 32 h 32"/>
                  <a:gd name="T16" fmla="*/ 41 w 133"/>
                  <a:gd name="T17" fmla="*/ 32 h 32"/>
                  <a:gd name="T18" fmla="*/ 92 w 133"/>
                  <a:gd name="T19" fmla="*/ 32 h 32"/>
                  <a:gd name="T20" fmla="*/ 120 w 133"/>
                  <a:gd name="T21" fmla="*/ 32 h 32"/>
                  <a:gd name="T22" fmla="*/ 133 w 133"/>
                  <a:gd name="T23" fmla="*/ 16 h 32"/>
                  <a:gd name="T24" fmla="*/ 120 w 13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32">
                    <a:moveTo>
                      <a:pt x="120" y="0"/>
                    </a:moveTo>
                    <a:cubicBezTo>
                      <a:pt x="92" y="0"/>
                      <a:pt x="92" y="0"/>
                      <a:pt x="92" y="0"/>
                    </a:cubicBezTo>
                    <a:cubicBezTo>
                      <a:pt x="41" y="0"/>
                      <a:pt x="41" y="0"/>
                      <a:pt x="41" y="0"/>
                    </a:cubicBezTo>
                    <a:cubicBezTo>
                      <a:pt x="38" y="0"/>
                      <a:pt x="38" y="0"/>
                      <a:pt x="38" y="0"/>
                    </a:cubicBezTo>
                    <a:cubicBezTo>
                      <a:pt x="13" y="0"/>
                      <a:pt x="13" y="0"/>
                      <a:pt x="13" y="0"/>
                    </a:cubicBezTo>
                    <a:cubicBezTo>
                      <a:pt x="6" y="0"/>
                      <a:pt x="0" y="7"/>
                      <a:pt x="0" y="16"/>
                    </a:cubicBezTo>
                    <a:cubicBezTo>
                      <a:pt x="0" y="25"/>
                      <a:pt x="6" y="32"/>
                      <a:pt x="13" y="32"/>
                    </a:cubicBezTo>
                    <a:cubicBezTo>
                      <a:pt x="38" y="32"/>
                      <a:pt x="38" y="32"/>
                      <a:pt x="38" y="32"/>
                    </a:cubicBezTo>
                    <a:cubicBezTo>
                      <a:pt x="41" y="32"/>
                      <a:pt x="41" y="32"/>
                      <a:pt x="41" y="32"/>
                    </a:cubicBezTo>
                    <a:cubicBezTo>
                      <a:pt x="92" y="32"/>
                      <a:pt x="92" y="32"/>
                      <a:pt x="92" y="32"/>
                    </a:cubicBezTo>
                    <a:cubicBezTo>
                      <a:pt x="120" y="32"/>
                      <a:pt x="120" y="32"/>
                      <a:pt x="120" y="32"/>
                    </a:cubicBezTo>
                    <a:cubicBezTo>
                      <a:pt x="127" y="32"/>
                      <a:pt x="133" y="25"/>
                      <a:pt x="133" y="16"/>
                    </a:cubicBezTo>
                    <a:cubicBezTo>
                      <a:pt x="133" y="7"/>
                      <a:pt x="127" y="0"/>
                      <a:pt x="120"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8" name="Freeform 37"/>
              <p:cNvSpPr>
                <a:spLocks/>
              </p:cNvSpPr>
              <p:nvPr/>
            </p:nvSpPr>
            <p:spPr bwMode="auto">
              <a:xfrm>
                <a:off x="2564033" y="2506444"/>
                <a:ext cx="315313" cy="66764"/>
              </a:xfrm>
              <a:custGeom>
                <a:avLst/>
                <a:gdLst>
                  <a:gd name="T0" fmla="*/ 119 w 132"/>
                  <a:gd name="T1" fmla="*/ 0 h 32"/>
                  <a:gd name="T2" fmla="*/ 91 w 132"/>
                  <a:gd name="T3" fmla="*/ 0 h 32"/>
                  <a:gd name="T4" fmla="*/ 40 w 132"/>
                  <a:gd name="T5" fmla="*/ 0 h 32"/>
                  <a:gd name="T6" fmla="*/ 37 w 132"/>
                  <a:gd name="T7" fmla="*/ 0 h 32"/>
                  <a:gd name="T8" fmla="*/ 12 w 132"/>
                  <a:gd name="T9" fmla="*/ 0 h 32"/>
                  <a:gd name="T10" fmla="*/ 0 w 132"/>
                  <a:gd name="T11" fmla="*/ 16 h 32"/>
                  <a:gd name="T12" fmla="*/ 12 w 132"/>
                  <a:gd name="T13" fmla="*/ 32 h 32"/>
                  <a:gd name="T14" fmla="*/ 37 w 132"/>
                  <a:gd name="T15" fmla="*/ 32 h 32"/>
                  <a:gd name="T16" fmla="*/ 40 w 132"/>
                  <a:gd name="T17" fmla="*/ 32 h 32"/>
                  <a:gd name="T18" fmla="*/ 91 w 132"/>
                  <a:gd name="T19" fmla="*/ 32 h 32"/>
                  <a:gd name="T20" fmla="*/ 119 w 132"/>
                  <a:gd name="T21" fmla="*/ 32 h 32"/>
                  <a:gd name="T22" fmla="*/ 132 w 132"/>
                  <a:gd name="T23" fmla="*/ 16 h 32"/>
                  <a:gd name="T24" fmla="*/ 119 w 132"/>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2">
                    <a:moveTo>
                      <a:pt x="119" y="0"/>
                    </a:moveTo>
                    <a:cubicBezTo>
                      <a:pt x="91" y="0"/>
                      <a:pt x="91" y="0"/>
                      <a:pt x="91" y="0"/>
                    </a:cubicBezTo>
                    <a:cubicBezTo>
                      <a:pt x="40" y="0"/>
                      <a:pt x="40" y="0"/>
                      <a:pt x="40" y="0"/>
                    </a:cubicBezTo>
                    <a:cubicBezTo>
                      <a:pt x="37" y="0"/>
                      <a:pt x="37" y="0"/>
                      <a:pt x="37" y="0"/>
                    </a:cubicBezTo>
                    <a:cubicBezTo>
                      <a:pt x="12" y="0"/>
                      <a:pt x="12" y="0"/>
                      <a:pt x="12" y="0"/>
                    </a:cubicBezTo>
                    <a:cubicBezTo>
                      <a:pt x="5" y="0"/>
                      <a:pt x="0" y="7"/>
                      <a:pt x="0" y="16"/>
                    </a:cubicBezTo>
                    <a:cubicBezTo>
                      <a:pt x="0" y="25"/>
                      <a:pt x="5" y="32"/>
                      <a:pt x="12" y="32"/>
                    </a:cubicBezTo>
                    <a:cubicBezTo>
                      <a:pt x="37" y="32"/>
                      <a:pt x="37" y="32"/>
                      <a:pt x="37" y="32"/>
                    </a:cubicBezTo>
                    <a:cubicBezTo>
                      <a:pt x="40" y="32"/>
                      <a:pt x="40" y="32"/>
                      <a:pt x="40" y="32"/>
                    </a:cubicBezTo>
                    <a:cubicBezTo>
                      <a:pt x="91" y="32"/>
                      <a:pt x="91" y="32"/>
                      <a:pt x="91" y="32"/>
                    </a:cubicBezTo>
                    <a:cubicBezTo>
                      <a:pt x="119" y="32"/>
                      <a:pt x="119" y="32"/>
                      <a:pt x="119" y="32"/>
                    </a:cubicBezTo>
                    <a:cubicBezTo>
                      <a:pt x="126" y="32"/>
                      <a:pt x="132" y="25"/>
                      <a:pt x="132" y="16"/>
                    </a:cubicBezTo>
                    <a:cubicBezTo>
                      <a:pt x="132" y="7"/>
                      <a:pt x="126"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9" name="Freeform 38"/>
              <p:cNvSpPr>
                <a:spLocks/>
              </p:cNvSpPr>
              <p:nvPr/>
            </p:nvSpPr>
            <p:spPr bwMode="auto">
              <a:xfrm>
                <a:off x="2561002" y="3017712"/>
                <a:ext cx="316323" cy="68520"/>
              </a:xfrm>
              <a:custGeom>
                <a:avLst/>
                <a:gdLst>
                  <a:gd name="T0" fmla="*/ 119 w 132"/>
                  <a:gd name="T1" fmla="*/ 0 h 33"/>
                  <a:gd name="T2" fmla="*/ 91 w 132"/>
                  <a:gd name="T3" fmla="*/ 0 h 33"/>
                  <a:gd name="T4" fmla="*/ 41 w 132"/>
                  <a:gd name="T5" fmla="*/ 0 h 33"/>
                  <a:gd name="T6" fmla="*/ 38 w 132"/>
                  <a:gd name="T7" fmla="*/ 0 h 33"/>
                  <a:gd name="T8" fmla="*/ 13 w 132"/>
                  <a:gd name="T9" fmla="*/ 0 h 33"/>
                  <a:gd name="T10" fmla="*/ 0 w 132"/>
                  <a:gd name="T11" fmla="*/ 17 h 33"/>
                  <a:gd name="T12" fmla="*/ 13 w 132"/>
                  <a:gd name="T13" fmla="*/ 33 h 33"/>
                  <a:gd name="T14" fmla="*/ 38 w 132"/>
                  <a:gd name="T15" fmla="*/ 33 h 33"/>
                  <a:gd name="T16" fmla="*/ 41 w 132"/>
                  <a:gd name="T17" fmla="*/ 33 h 33"/>
                  <a:gd name="T18" fmla="*/ 91 w 132"/>
                  <a:gd name="T19" fmla="*/ 33 h 33"/>
                  <a:gd name="T20" fmla="*/ 119 w 132"/>
                  <a:gd name="T21" fmla="*/ 33 h 33"/>
                  <a:gd name="T22" fmla="*/ 132 w 132"/>
                  <a:gd name="T23" fmla="*/ 17 h 33"/>
                  <a:gd name="T24" fmla="*/ 119 w 13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3">
                    <a:moveTo>
                      <a:pt x="119" y="0"/>
                    </a:moveTo>
                    <a:cubicBezTo>
                      <a:pt x="91" y="0"/>
                      <a:pt x="91" y="0"/>
                      <a:pt x="91" y="0"/>
                    </a:cubicBezTo>
                    <a:cubicBezTo>
                      <a:pt x="41" y="0"/>
                      <a:pt x="41" y="0"/>
                      <a:pt x="41" y="0"/>
                    </a:cubicBezTo>
                    <a:cubicBezTo>
                      <a:pt x="38" y="0"/>
                      <a:pt x="38" y="0"/>
                      <a:pt x="38" y="0"/>
                    </a:cubicBezTo>
                    <a:cubicBezTo>
                      <a:pt x="13" y="0"/>
                      <a:pt x="13" y="0"/>
                      <a:pt x="13" y="0"/>
                    </a:cubicBezTo>
                    <a:cubicBezTo>
                      <a:pt x="5" y="0"/>
                      <a:pt x="0" y="7"/>
                      <a:pt x="0" y="17"/>
                    </a:cubicBezTo>
                    <a:cubicBezTo>
                      <a:pt x="0" y="26"/>
                      <a:pt x="5" y="33"/>
                      <a:pt x="13" y="33"/>
                    </a:cubicBezTo>
                    <a:cubicBezTo>
                      <a:pt x="38" y="33"/>
                      <a:pt x="38" y="33"/>
                      <a:pt x="38" y="33"/>
                    </a:cubicBezTo>
                    <a:cubicBezTo>
                      <a:pt x="41" y="33"/>
                      <a:pt x="41" y="33"/>
                      <a:pt x="41" y="33"/>
                    </a:cubicBezTo>
                    <a:cubicBezTo>
                      <a:pt x="91" y="33"/>
                      <a:pt x="91" y="33"/>
                      <a:pt x="91" y="33"/>
                    </a:cubicBezTo>
                    <a:cubicBezTo>
                      <a:pt x="119" y="33"/>
                      <a:pt x="119" y="33"/>
                      <a:pt x="119" y="33"/>
                    </a:cubicBezTo>
                    <a:cubicBezTo>
                      <a:pt x="127" y="33"/>
                      <a:pt x="132" y="26"/>
                      <a:pt x="132" y="17"/>
                    </a:cubicBezTo>
                    <a:cubicBezTo>
                      <a:pt x="132" y="8"/>
                      <a:pt x="127"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40" name="Group 39"/>
          <p:cNvGrpSpPr/>
          <p:nvPr/>
        </p:nvGrpSpPr>
        <p:grpSpPr>
          <a:xfrm>
            <a:off x="17713" y="2958641"/>
            <a:ext cx="8868222" cy="1774226"/>
            <a:chOff x="929470" y="2106613"/>
            <a:chExt cx="8868222" cy="1856929"/>
          </a:xfrm>
        </p:grpSpPr>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27756">
              <a:off x="929470" y="2942616"/>
              <a:ext cx="2272400" cy="1020926"/>
            </a:xfrm>
            <a:prstGeom prst="rect">
              <a:avLst/>
            </a:prstGeom>
          </p:spPr>
        </p:pic>
        <p:sp>
          <p:nvSpPr>
            <p:cNvPr id="42" name="Rectangle 22"/>
            <p:cNvSpPr>
              <a:spLocks noChangeArrowheads="1"/>
            </p:cNvSpPr>
            <p:nvPr/>
          </p:nvSpPr>
          <p:spPr bwMode="auto">
            <a:xfrm>
              <a:off x="1421185" y="2113472"/>
              <a:ext cx="1919164" cy="146001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52015" flipH="1">
              <a:off x="7525292" y="2832423"/>
              <a:ext cx="2272400" cy="1020926"/>
            </a:xfrm>
            <a:prstGeom prst="rect">
              <a:avLst/>
            </a:prstGeom>
          </p:spPr>
        </p:pic>
        <p:sp>
          <p:nvSpPr>
            <p:cNvPr id="44" name="Rectangle 43"/>
            <p:cNvSpPr/>
            <p:nvPr/>
          </p:nvSpPr>
          <p:spPr>
            <a:xfrm>
              <a:off x="3493963" y="2111715"/>
              <a:ext cx="3843380" cy="14617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5" name="Freeform 44"/>
            <p:cNvSpPr>
              <a:spLocks/>
            </p:cNvSpPr>
            <p:nvPr/>
          </p:nvSpPr>
          <p:spPr bwMode="auto">
            <a:xfrm>
              <a:off x="3159448" y="3279198"/>
              <a:ext cx="145529" cy="127378"/>
            </a:xfrm>
            <a:custGeom>
              <a:avLst/>
              <a:gdLst>
                <a:gd name="T0" fmla="*/ 30 w 61"/>
                <a:gd name="T1" fmla="*/ 0 h 61"/>
                <a:gd name="T2" fmla="*/ 61 w 61"/>
                <a:gd name="T3" fmla="*/ 31 h 61"/>
                <a:gd name="T4" fmla="*/ 30 w 61"/>
                <a:gd name="T5" fmla="*/ 61 h 61"/>
                <a:gd name="T6" fmla="*/ 0 w 61"/>
                <a:gd name="T7" fmla="*/ 30 h 61"/>
                <a:gd name="T8" fmla="*/ 30 w 61"/>
                <a:gd name="T9" fmla="*/ 0 h 61"/>
              </a:gdLst>
              <a:ahLst/>
              <a:cxnLst>
                <a:cxn ang="0">
                  <a:pos x="T0" y="T1"/>
                </a:cxn>
                <a:cxn ang="0">
                  <a:pos x="T2" y="T3"/>
                </a:cxn>
                <a:cxn ang="0">
                  <a:pos x="T4" y="T5"/>
                </a:cxn>
                <a:cxn ang="0">
                  <a:pos x="T6" y="T7"/>
                </a:cxn>
                <a:cxn ang="0">
                  <a:pos x="T8" y="T9"/>
                </a:cxn>
              </a:cxnLst>
              <a:rect l="0" t="0" r="r" b="b"/>
              <a:pathLst>
                <a:path w="61" h="61">
                  <a:moveTo>
                    <a:pt x="30" y="0"/>
                  </a:moveTo>
                  <a:cubicBezTo>
                    <a:pt x="47" y="0"/>
                    <a:pt x="61" y="14"/>
                    <a:pt x="61" y="31"/>
                  </a:cubicBezTo>
                  <a:cubicBezTo>
                    <a:pt x="61" y="47"/>
                    <a:pt x="47" y="61"/>
                    <a:pt x="30" y="61"/>
                  </a:cubicBezTo>
                  <a:cubicBezTo>
                    <a:pt x="14" y="61"/>
                    <a:pt x="0" y="47"/>
                    <a:pt x="0" y="30"/>
                  </a:cubicBezTo>
                  <a:cubicBezTo>
                    <a:pt x="0" y="14"/>
                    <a:pt x="14" y="0"/>
                    <a:pt x="30"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6" name="Freeform 45"/>
            <p:cNvSpPr>
              <a:spLocks/>
            </p:cNvSpPr>
            <p:nvPr/>
          </p:nvSpPr>
          <p:spPr bwMode="auto">
            <a:xfrm>
              <a:off x="3159448" y="2772323"/>
              <a:ext cx="145529" cy="125621"/>
            </a:xfrm>
            <a:custGeom>
              <a:avLst/>
              <a:gdLst>
                <a:gd name="T0" fmla="*/ 31 w 61"/>
                <a:gd name="T1" fmla="*/ 0 h 60"/>
                <a:gd name="T2" fmla="*/ 61 w 61"/>
                <a:gd name="T3" fmla="*/ 30 h 60"/>
                <a:gd name="T4" fmla="*/ 30 w 61"/>
                <a:gd name="T5" fmla="*/ 60 h 60"/>
                <a:gd name="T6" fmla="*/ 0 w 61"/>
                <a:gd name="T7" fmla="*/ 30 h 60"/>
                <a:gd name="T8" fmla="*/ 31 w 61"/>
                <a:gd name="T9" fmla="*/ 0 h 60"/>
              </a:gdLst>
              <a:ahLst/>
              <a:cxnLst>
                <a:cxn ang="0">
                  <a:pos x="T0" y="T1"/>
                </a:cxn>
                <a:cxn ang="0">
                  <a:pos x="T2" y="T3"/>
                </a:cxn>
                <a:cxn ang="0">
                  <a:pos x="T4" y="T5"/>
                </a:cxn>
                <a:cxn ang="0">
                  <a:pos x="T6" y="T7"/>
                </a:cxn>
                <a:cxn ang="0">
                  <a:pos x="T8" y="T9"/>
                </a:cxn>
              </a:cxnLst>
              <a:rect l="0" t="0" r="r" b="b"/>
              <a:pathLst>
                <a:path w="61" h="60">
                  <a:moveTo>
                    <a:pt x="31" y="0"/>
                  </a:moveTo>
                  <a:cubicBezTo>
                    <a:pt x="47" y="0"/>
                    <a:pt x="61" y="13"/>
                    <a:pt x="61" y="30"/>
                  </a:cubicBezTo>
                  <a:cubicBezTo>
                    <a:pt x="61" y="47"/>
                    <a:pt x="47" y="60"/>
                    <a:pt x="30" y="60"/>
                  </a:cubicBezTo>
                  <a:cubicBezTo>
                    <a:pt x="14" y="60"/>
                    <a:pt x="0" y="47"/>
                    <a:pt x="0" y="30"/>
                  </a:cubicBezTo>
                  <a:cubicBezTo>
                    <a:pt x="0" y="13"/>
                    <a:pt x="14" y="0"/>
                    <a:pt x="31"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7" name="Oval 46"/>
            <p:cNvSpPr>
              <a:spLocks noChangeArrowheads="1"/>
            </p:cNvSpPr>
            <p:nvPr/>
          </p:nvSpPr>
          <p:spPr bwMode="auto">
            <a:xfrm>
              <a:off x="3159448" y="2263690"/>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8" name="Oval 47"/>
            <p:cNvSpPr>
              <a:spLocks noChangeArrowheads="1"/>
            </p:cNvSpPr>
            <p:nvPr/>
          </p:nvSpPr>
          <p:spPr bwMode="auto">
            <a:xfrm>
              <a:off x="3493963" y="3279198"/>
              <a:ext cx="143508"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9" name="Oval 48"/>
            <p:cNvSpPr>
              <a:spLocks noChangeArrowheads="1"/>
            </p:cNvSpPr>
            <p:nvPr/>
          </p:nvSpPr>
          <p:spPr bwMode="auto">
            <a:xfrm>
              <a:off x="3493963" y="2772323"/>
              <a:ext cx="143508" cy="125621"/>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0" name="Oval 49"/>
            <p:cNvSpPr>
              <a:spLocks noChangeArrowheads="1"/>
            </p:cNvSpPr>
            <p:nvPr/>
          </p:nvSpPr>
          <p:spPr bwMode="auto">
            <a:xfrm>
              <a:off x="3493963" y="2263690"/>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1" name="Freeform 50"/>
            <p:cNvSpPr>
              <a:spLocks/>
            </p:cNvSpPr>
            <p:nvPr/>
          </p:nvSpPr>
          <p:spPr bwMode="auto">
            <a:xfrm>
              <a:off x="3245350" y="2293558"/>
              <a:ext cx="317334" cy="66764"/>
            </a:xfrm>
            <a:custGeom>
              <a:avLst/>
              <a:gdLst>
                <a:gd name="T0" fmla="*/ 120 w 133"/>
                <a:gd name="T1" fmla="*/ 0 h 32"/>
                <a:gd name="T2" fmla="*/ 92 w 133"/>
                <a:gd name="T3" fmla="*/ 0 h 32"/>
                <a:gd name="T4" fmla="*/ 41 w 133"/>
                <a:gd name="T5" fmla="*/ 0 h 32"/>
                <a:gd name="T6" fmla="*/ 38 w 133"/>
                <a:gd name="T7" fmla="*/ 0 h 32"/>
                <a:gd name="T8" fmla="*/ 13 w 133"/>
                <a:gd name="T9" fmla="*/ 0 h 32"/>
                <a:gd name="T10" fmla="*/ 0 w 133"/>
                <a:gd name="T11" fmla="*/ 16 h 32"/>
                <a:gd name="T12" fmla="*/ 13 w 133"/>
                <a:gd name="T13" fmla="*/ 32 h 32"/>
                <a:gd name="T14" fmla="*/ 38 w 133"/>
                <a:gd name="T15" fmla="*/ 32 h 32"/>
                <a:gd name="T16" fmla="*/ 41 w 133"/>
                <a:gd name="T17" fmla="*/ 32 h 32"/>
                <a:gd name="T18" fmla="*/ 92 w 133"/>
                <a:gd name="T19" fmla="*/ 32 h 32"/>
                <a:gd name="T20" fmla="*/ 120 w 133"/>
                <a:gd name="T21" fmla="*/ 32 h 32"/>
                <a:gd name="T22" fmla="*/ 133 w 133"/>
                <a:gd name="T23" fmla="*/ 16 h 32"/>
                <a:gd name="T24" fmla="*/ 120 w 13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32">
                  <a:moveTo>
                    <a:pt x="120" y="0"/>
                  </a:moveTo>
                  <a:cubicBezTo>
                    <a:pt x="92" y="0"/>
                    <a:pt x="92" y="0"/>
                    <a:pt x="92" y="0"/>
                  </a:cubicBezTo>
                  <a:cubicBezTo>
                    <a:pt x="41" y="0"/>
                    <a:pt x="41" y="0"/>
                    <a:pt x="41" y="0"/>
                  </a:cubicBezTo>
                  <a:cubicBezTo>
                    <a:pt x="38" y="0"/>
                    <a:pt x="38" y="0"/>
                    <a:pt x="38" y="0"/>
                  </a:cubicBezTo>
                  <a:cubicBezTo>
                    <a:pt x="13" y="0"/>
                    <a:pt x="13" y="0"/>
                    <a:pt x="13" y="0"/>
                  </a:cubicBezTo>
                  <a:cubicBezTo>
                    <a:pt x="6" y="0"/>
                    <a:pt x="0" y="7"/>
                    <a:pt x="0" y="16"/>
                  </a:cubicBezTo>
                  <a:cubicBezTo>
                    <a:pt x="0" y="25"/>
                    <a:pt x="6" y="32"/>
                    <a:pt x="13" y="32"/>
                  </a:cubicBezTo>
                  <a:cubicBezTo>
                    <a:pt x="38" y="32"/>
                    <a:pt x="38" y="32"/>
                    <a:pt x="38" y="32"/>
                  </a:cubicBezTo>
                  <a:cubicBezTo>
                    <a:pt x="41" y="32"/>
                    <a:pt x="41" y="32"/>
                    <a:pt x="41" y="32"/>
                  </a:cubicBezTo>
                  <a:cubicBezTo>
                    <a:pt x="92" y="32"/>
                    <a:pt x="92" y="32"/>
                    <a:pt x="92" y="32"/>
                  </a:cubicBezTo>
                  <a:cubicBezTo>
                    <a:pt x="120" y="32"/>
                    <a:pt x="120" y="32"/>
                    <a:pt x="120" y="32"/>
                  </a:cubicBezTo>
                  <a:cubicBezTo>
                    <a:pt x="127" y="32"/>
                    <a:pt x="133" y="25"/>
                    <a:pt x="133" y="16"/>
                  </a:cubicBezTo>
                  <a:cubicBezTo>
                    <a:pt x="133" y="7"/>
                    <a:pt x="127" y="0"/>
                    <a:pt x="120"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2" name="Freeform 51"/>
            <p:cNvSpPr>
              <a:spLocks/>
            </p:cNvSpPr>
            <p:nvPr/>
          </p:nvSpPr>
          <p:spPr bwMode="auto">
            <a:xfrm>
              <a:off x="3245350" y="2799555"/>
              <a:ext cx="315313" cy="66764"/>
            </a:xfrm>
            <a:custGeom>
              <a:avLst/>
              <a:gdLst>
                <a:gd name="T0" fmla="*/ 119 w 132"/>
                <a:gd name="T1" fmla="*/ 0 h 32"/>
                <a:gd name="T2" fmla="*/ 91 w 132"/>
                <a:gd name="T3" fmla="*/ 0 h 32"/>
                <a:gd name="T4" fmla="*/ 40 w 132"/>
                <a:gd name="T5" fmla="*/ 0 h 32"/>
                <a:gd name="T6" fmla="*/ 37 w 132"/>
                <a:gd name="T7" fmla="*/ 0 h 32"/>
                <a:gd name="T8" fmla="*/ 12 w 132"/>
                <a:gd name="T9" fmla="*/ 0 h 32"/>
                <a:gd name="T10" fmla="*/ 0 w 132"/>
                <a:gd name="T11" fmla="*/ 16 h 32"/>
                <a:gd name="T12" fmla="*/ 12 w 132"/>
                <a:gd name="T13" fmla="*/ 32 h 32"/>
                <a:gd name="T14" fmla="*/ 37 w 132"/>
                <a:gd name="T15" fmla="*/ 32 h 32"/>
                <a:gd name="T16" fmla="*/ 40 w 132"/>
                <a:gd name="T17" fmla="*/ 32 h 32"/>
                <a:gd name="T18" fmla="*/ 91 w 132"/>
                <a:gd name="T19" fmla="*/ 32 h 32"/>
                <a:gd name="T20" fmla="*/ 119 w 132"/>
                <a:gd name="T21" fmla="*/ 32 h 32"/>
                <a:gd name="T22" fmla="*/ 132 w 132"/>
                <a:gd name="T23" fmla="*/ 16 h 32"/>
                <a:gd name="T24" fmla="*/ 119 w 132"/>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2">
                  <a:moveTo>
                    <a:pt x="119" y="0"/>
                  </a:moveTo>
                  <a:cubicBezTo>
                    <a:pt x="91" y="0"/>
                    <a:pt x="91" y="0"/>
                    <a:pt x="91" y="0"/>
                  </a:cubicBezTo>
                  <a:cubicBezTo>
                    <a:pt x="40" y="0"/>
                    <a:pt x="40" y="0"/>
                    <a:pt x="40" y="0"/>
                  </a:cubicBezTo>
                  <a:cubicBezTo>
                    <a:pt x="37" y="0"/>
                    <a:pt x="37" y="0"/>
                    <a:pt x="37" y="0"/>
                  </a:cubicBezTo>
                  <a:cubicBezTo>
                    <a:pt x="12" y="0"/>
                    <a:pt x="12" y="0"/>
                    <a:pt x="12" y="0"/>
                  </a:cubicBezTo>
                  <a:cubicBezTo>
                    <a:pt x="5" y="0"/>
                    <a:pt x="0" y="7"/>
                    <a:pt x="0" y="16"/>
                  </a:cubicBezTo>
                  <a:cubicBezTo>
                    <a:pt x="0" y="25"/>
                    <a:pt x="5" y="32"/>
                    <a:pt x="12" y="32"/>
                  </a:cubicBezTo>
                  <a:cubicBezTo>
                    <a:pt x="37" y="32"/>
                    <a:pt x="37" y="32"/>
                    <a:pt x="37" y="32"/>
                  </a:cubicBezTo>
                  <a:cubicBezTo>
                    <a:pt x="40" y="32"/>
                    <a:pt x="40" y="32"/>
                    <a:pt x="40" y="32"/>
                  </a:cubicBezTo>
                  <a:cubicBezTo>
                    <a:pt x="91" y="32"/>
                    <a:pt x="91" y="32"/>
                    <a:pt x="91" y="32"/>
                  </a:cubicBezTo>
                  <a:cubicBezTo>
                    <a:pt x="119" y="32"/>
                    <a:pt x="119" y="32"/>
                    <a:pt x="119" y="32"/>
                  </a:cubicBezTo>
                  <a:cubicBezTo>
                    <a:pt x="126" y="32"/>
                    <a:pt x="132" y="25"/>
                    <a:pt x="132" y="16"/>
                  </a:cubicBezTo>
                  <a:cubicBezTo>
                    <a:pt x="132" y="7"/>
                    <a:pt x="126"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3" name="Freeform 52"/>
            <p:cNvSpPr>
              <a:spLocks/>
            </p:cNvSpPr>
            <p:nvPr/>
          </p:nvSpPr>
          <p:spPr bwMode="auto">
            <a:xfrm>
              <a:off x="3242319" y="3310823"/>
              <a:ext cx="316323" cy="68520"/>
            </a:xfrm>
            <a:custGeom>
              <a:avLst/>
              <a:gdLst>
                <a:gd name="T0" fmla="*/ 119 w 132"/>
                <a:gd name="T1" fmla="*/ 0 h 33"/>
                <a:gd name="T2" fmla="*/ 91 w 132"/>
                <a:gd name="T3" fmla="*/ 0 h 33"/>
                <a:gd name="T4" fmla="*/ 41 w 132"/>
                <a:gd name="T5" fmla="*/ 0 h 33"/>
                <a:gd name="T6" fmla="*/ 38 w 132"/>
                <a:gd name="T7" fmla="*/ 0 h 33"/>
                <a:gd name="T8" fmla="*/ 13 w 132"/>
                <a:gd name="T9" fmla="*/ 0 h 33"/>
                <a:gd name="T10" fmla="*/ 0 w 132"/>
                <a:gd name="T11" fmla="*/ 17 h 33"/>
                <a:gd name="T12" fmla="*/ 13 w 132"/>
                <a:gd name="T13" fmla="*/ 33 h 33"/>
                <a:gd name="T14" fmla="*/ 38 w 132"/>
                <a:gd name="T15" fmla="*/ 33 h 33"/>
                <a:gd name="T16" fmla="*/ 41 w 132"/>
                <a:gd name="T17" fmla="*/ 33 h 33"/>
                <a:gd name="T18" fmla="*/ 91 w 132"/>
                <a:gd name="T19" fmla="*/ 33 h 33"/>
                <a:gd name="T20" fmla="*/ 119 w 132"/>
                <a:gd name="T21" fmla="*/ 33 h 33"/>
                <a:gd name="T22" fmla="*/ 132 w 132"/>
                <a:gd name="T23" fmla="*/ 17 h 33"/>
                <a:gd name="T24" fmla="*/ 119 w 13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3">
                  <a:moveTo>
                    <a:pt x="119" y="0"/>
                  </a:moveTo>
                  <a:cubicBezTo>
                    <a:pt x="91" y="0"/>
                    <a:pt x="91" y="0"/>
                    <a:pt x="91" y="0"/>
                  </a:cubicBezTo>
                  <a:cubicBezTo>
                    <a:pt x="41" y="0"/>
                    <a:pt x="41" y="0"/>
                    <a:pt x="41" y="0"/>
                  </a:cubicBezTo>
                  <a:cubicBezTo>
                    <a:pt x="38" y="0"/>
                    <a:pt x="38" y="0"/>
                    <a:pt x="38" y="0"/>
                  </a:cubicBezTo>
                  <a:cubicBezTo>
                    <a:pt x="13" y="0"/>
                    <a:pt x="13" y="0"/>
                    <a:pt x="13" y="0"/>
                  </a:cubicBezTo>
                  <a:cubicBezTo>
                    <a:pt x="5" y="0"/>
                    <a:pt x="0" y="7"/>
                    <a:pt x="0" y="17"/>
                  </a:cubicBezTo>
                  <a:cubicBezTo>
                    <a:pt x="0" y="26"/>
                    <a:pt x="5" y="33"/>
                    <a:pt x="13" y="33"/>
                  </a:cubicBezTo>
                  <a:cubicBezTo>
                    <a:pt x="38" y="33"/>
                    <a:pt x="38" y="33"/>
                    <a:pt x="38" y="33"/>
                  </a:cubicBezTo>
                  <a:cubicBezTo>
                    <a:pt x="41" y="33"/>
                    <a:pt x="41" y="33"/>
                    <a:pt x="41" y="33"/>
                  </a:cubicBezTo>
                  <a:cubicBezTo>
                    <a:pt x="91" y="33"/>
                    <a:pt x="91" y="33"/>
                    <a:pt x="91" y="33"/>
                  </a:cubicBezTo>
                  <a:cubicBezTo>
                    <a:pt x="119" y="33"/>
                    <a:pt x="119" y="33"/>
                    <a:pt x="119" y="33"/>
                  </a:cubicBezTo>
                  <a:cubicBezTo>
                    <a:pt x="127" y="33"/>
                    <a:pt x="132" y="26"/>
                    <a:pt x="132" y="17"/>
                  </a:cubicBezTo>
                  <a:cubicBezTo>
                    <a:pt x="132" y="8"/>
                    <a:pt x="127"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54" name="Group 53"/>
            <p:cNvGrpSpPr/>
            <p:nvPr/>
          </p:nvGrpSpPr>
          <p:grpSpPr>
            <a:xfrm rot="10800000">
              <a:off x="7225082" y="2106613"/>
              <a:ext cx="2218307" cy="1460013"/>
              <a:chOff x="739868" y="1820361"/>
              <a:chExt cx="2218307" cy="1460013"/>
            </a:xfrm>
          </p:grpSpPr>
          <p:sp>
            <p:nvSpPr>
              <p:cNvPr id="55" name="Rectangle 22"/>
              <p:cNvSpPr>
                <a:spLocks noChangeArrowheads="1"/>
              </p:cNvSpPr>
              <p:nvPr/>
            </p:nvSpPr>
            <p:spPr bwMode="auto">
              <a:xfrm>
                <a:off x="739868" y="1820361"/>
                <a:ext cx="1919164" cy="146001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6" name="Freeform 55"/>
              <p:cNvSpPr>
                <a:spLocks/>
              </p:cNvSpPr>
              <p:nvPr/>
            </p:nvSpPr>
            <p:spPr bwMode="auto">
              <a:xfrm>
                <a:off x="2478131" y="2986087"/>
                <a:ext cx="145529" cy="127378"/>
              </a:xfrm>
              <a:custGeom>
                <a:avLst/>
                <a:gdLst>
                  <a:gd name="T0" fmla="*/ 30 w 61"/>
                  <a:gd name="T1" fmla="*/ 0 h 61"/>
                  <a:gd name="T2" fmla="*/ 61 w 61"/>
                  <a:gd name="T3" fmla="*/ 31 h 61"/>
                  <a:gd name="T4" fmla="*/ 30 w 61"/>
                  <a:gd name="T5" fmla="*/ 61 h 61"/>
                  <a:gd name="T6" fmla="*/ 0 w 61"/>
                  <a:gd name="T7" fmla="*/ 30 h 61"/>
                  <a:gd name="T8" fmla="*/ 30 w 61"/>
                  <a:gd name="T9" fmla="*/ 0 h 61"/>
                </a:gdLst>
                <a:ahLst/>
                <a:cxnLst>
                  <a:cxn ang="0">
                    <a:pos x="T0" y="T1"/>
                  </a:cxn>
                  <a:cxn ang="0">
                    <a:pos x="T2" y="T3"/>
                  </a:cxn>
                  <a:cxn ang="0">
                    <a:pos x="T4" y="T5"/>
                  </a:cxn>
                  <a:cxn ang="0">
                    <a:pos x="T6" y="T7"/>
                  </a:cxn>
                  <a:cxn ang="0">
                    <a:pos x="T8" y="T9"/>
                  </a:cxn>
                </a:cxnLst>
                <a:rect l="0" t="0" r="r" b="b"/>
                <a:pathLst>
                  <a:path w="61" h="61">
                    <a:moveTo>
                      <a:pt x="30" y="0"/>
                    </a:moveTo>
                    <a:cubicBezTo>
                      <a:pt x="47" y="0"/>
                      <a:pt x="61" y="14"/>
                      <a:pt x="61" y="31"/>
                    </a:cubicBezTo>
                    <a:cubicBezTo>
                      <a:pt x="61" y="47"/>
                      <a:pt x="47" y="61"/>
                      <a:pt x="30" y="61"/>
                    </a:cubicBezTo>
                    <a:cubicBezTo>
                      <a:pt x="14" y="61"/>
                      <a:pt x="0" y="47"/>
                      <a:pt x="0" y="30"/>
                    </a:cubicBezTo>
                    <a:cubicBezTo>
                      <a:pt x="0" y="14"/>
                      <a:pt x="14" y="0"/>
                      <a:pt x="30"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7" name="Freeform 56"/>
              <p:cNvSpPr>
                <a:spLocks/>
              </p:cNvSpPr>
              <p:nvPr/>
            </p:nvSpPr>
            <p:spPr bwMode="auto">
              <a:xfrm>
                <a:off x="2478131" y="2479212"/>
                <a:ext cx="145529" cy="125621"/>
              </a:xfrm>
              <a:custGeom>
                <a:avLst/>
                <a:gdLst>
                  <a:gd name="T0" fmla="*/ 31 w 61"/>
                  <a:gd name="T1" fmla="*/ 0 h 60"/>
                  <a:gd name="T2" fmla="*/ 61 w 61"/>
                  <a:gd name="T3" fmla="*/ 30 h 60"/>
                  <a:gd name="T4" fmla="*/ 30 w 61"/>
                  <a:gd name="T5" fmla="*/ 60 h 60"/>
                  <a:gd name="T6" fmla="*/ 0 w 61"/>
                  <a:gd name="T7" fmla="*/ 30 h 60"/>
                  <a:gd name="T8" fmla="*/ 31 w 61"/>
                  <a:gd name="T9" fmla="*/ 0 h 60"/>
                </a:gdLst>
                <a:ahLst/>
                <a:cxnLst>
                  <a:cxn ang="0">
                    <a:pos x="T0" y="T1"/>
                  </a:cxn>
                  <a:cxn ang="0">
                    <a:pos x="T2" y="T3"/>
                  </a:cxn>
                  <a:cxn ang="0">
                    <a:pos x="T4" y="T5"/>
                  </a:cxn>
                  <a:cxn ang="0">
                    <a:pos x="T6" y="T7"/>
                  </a:cxn>
                  <a:cxn ang="0">
                    <a:pos x="T8" y="T9"/>
                  </a:cxn>
                </a:cxnLst>
                <a:rect l="0" t="0" r="r" b="b"/>
                <a:pathLst>
                  <a:path w="61" h="60">
                    <a:moveTo>
                      <a:pt x="31" y="0"/>
                    </a:moveTo>
                    <a:cubicBezTo>
                      <a:pt x="47" y="0"/>
                      <a:pt x="61" y="13"/>
                      <a:pt x="61" y="30"/>
                    </a:cubicBezTo>
                    <a:cubicBezTo>
                      <a:pt x="61" y="47"/>
                      <a:pt x="47" y="60"/>
                      <a:pt x="30" y="60"/>
                    </a:cubicBezTo>
                    <a:cubicBezTo>
                      <a:pt x="14" y="60"/>
                      <a:pt x="0" y="47"/>
                      <a:pt x="0" y="30"/>
                    </a:cubicBezTo>
                    <a:cubicBezTo>
                      <a:pt x="0" y="13"/>
                      <a:pt x="14" y="0"/>
                      <a:pt x="31"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8" name="Oval 57"/>
              <p:cNvSpPr>
                <a:spLocks noChangeArrowheads="1"/>
              </p:cNvSpPr>
              <p:nvPr/>
            </p:nvSpPr>
            <p:spPr bwMode="auto">
              <a:xfrm>
                <a:off x="2478131" y="1970579"/>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9" name="Oval 58"/>
              <p:cNvSpPr>
                <a:spLocks noChangeArrowheads="1"/>
              </p:cNvSpPr>
              <p:nvPr/>
            </p:nvSpPr>
            <p:spPr bwMode="auto">
              <a:xfrm>
                <a:off x="2812646" y="2986087"/>
                <a:ext cx="143508"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0" name="Oval 59"/>
              <p:cNvSpPr>
                <a:spLocks noChangeArrowheads="1"/>
              </p:cNvSpPr>
              <p:nvPr/>
            </p:nvSpPr>
            <p:spPr bwMode="auto">
              <a:xfrm>
                <a:off x="2812646" y="2479212"/>
                <a:ext cx="143508" cy="125621"/>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1" name="Oval 60"/>
              <p:cNvSpPr>
                <a:spLocks noChangeArrowheads="1"/>
              </p:cNvSpPr>
              <p:nvPr/>
            </p:nvSpPr>
            <p:spPr bwMode="auto">
              <a:xfrm>
                <a:off x="2812646" y="1970579"/>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2" name="Freeform 61"/>
              <p:cNvSpPr>
                <a:spLocks/>
              </p:cNvSpPr>
              <p:nvPr/>
            </p:nvSpPr>
            <p:spPr bwMode="auto">
              <a:xfrm>
                <a:off x="2564033" y="2000447"/>
                <a:ext cx="317334" cy="66764"/>
              </a:xfrm>
              <a:custGeom>
                <a:avLst/>
                <a:gdLst>
                  <a:gd name="T0" fmla="*/ 120 w 133"/>
                  <a:gd name="T1" fmla="*/ 0 h 32"/>
                  <a:gd name="T2" fmla="*/ 92 w 133"/>
                  <a:gd name="T3" fmla="*/ 0 h 32"/>
                  <a:gd name="T4" fmla="*/ 41 w 133"/>
                  <a:gd name="T5" fmla="*/ 0 h 32"/>
                  <a:gd name="T6" fmla="*/ 38 w 133"/>
                  <a:gd name="T7" fmla="*/ 0 h 32"/>
                  <a:gd name="T8" fmla="*/ 13 w 133"/>
                  <a:gd name="T9" fmla="*/ 0 h 32"/>
                  <a:gd name="T10" fmla="*/ 0 w 133"/>
                  <a:gd name="T11" fmla="*/ 16 h 32"/>
                  <a:gd name="T12" fmla="*/ 13 w 133"/>
                  <a:gd name="T13" fmla="*/ 32 h 32"/>
                  <a:gd name="T14" fmla="*/ 38 w 133"/>
                  <a:gd name="T15" fmla="*/ 32 h 32"/>
                  <a:gd name="T16" fmla="*/ 41 w 133"/>
                  <a:gd name="T17" fmla="*/ 32 h 32"/>
                  <a:gd name="T18" fmla="*/ 92 w 133"/>
                  <a:gd name="T19" fmla="*/ 32 h 32"/>
                  <a:gd name="T20" fmla="*/ 120 w 133"/>
                  <a:gd name="T21" fmla="*/ 32 h 32"/>
                  <a:gd name="T22" fmla="*/ 133 w 133"/>
                  <a:gd name="T23" fmla="*/ 16 h 32"/>
                  <a:gd name="T24" fmla="*/ 120 w 13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32">
                    <a:moveTo>
                      <a:pt x="120" y="0"/>
                    </a:moveTo>
                    <a:cubicBezTo>
                      <a:pt x="92" y="0"/>
                      <a:pt x="92" y="0"/>
                      <a:pt x="92" y="0"/>
                    </a:cubicBezTo>
                    <a:cubicBezTo>
                      <a:pt x="41" y="0"/>
                      <a:pt x="41" y="0"/>
                      <a:pt x="41" y="0"/>
                    </a:cubicBezTo>
                    <a:cubicBezTo>
                      <a:pt x="38" y="0"/>
                      <a:pt x="38" y="0"/>
                      <a:pt x="38" y="0"/>
                    </a:cubicBezTo>
                    <a:cubicBezTo>
                      <a:pt x="13" y="0"/>
                      <a:pt x="13" y="0"/>
                      <a:pt x="13" y="0"/>
                    </a:cubicBezTo>
                    <a:cubicBezTo>
                      <a:pt x="6" y="0"/>
                      <a:pt x="0" y="7"/>
                      <a:pt x="0" y="16"/>
                    </a:cubicBezTo>
                    <a:cubicBezTo>
                      <a:pt x="0" y="25"/>
                      <a:pt x="6" y="32"/>
                      <a:pt x="13" y="32"/>
                    </a:cubicBezTo>
                    <a:cubicBezTo>
                      <a:pt x="38" y="32"/>
                      <a:pt x="38" y="32"/>
                      <a:pt x="38" y="32"/>
                    </a:cubicBezTo>
                    <a:cubicBezTo>
                      <a:pt x="41" y="32"/>
                      <a:pt x="41" y="32"/>
                      <a:pt x="41" y="32"/>
                    </a:cubicBezTo>
                    <a:cubicBezTo>
                      <a:pt x="92" y="32"/>
                      <a:pt x="92" y="32"/>
                      <a:pt x="92" y="32"/>
                    </a:cubicBezTo>
                    <a:cubicBezTo>
                      <a:pt x="120" y="32"/>
                      <a:pt x="120" y="32"/>
                      <a:pt x="120" y="32"/>
                    </a:cubicBezTo>
                    <a:cubicBezTo>
                      <a:pt x="127" y="32"/>
                      <a:pt x="133" y="25"/>
                      <a:pt x="133" y="16"/>
                    </a:cubicBezTo>
                    <a:cubicBezTo>
                      <a:pt x="133" y="7"/>
                      <a:pt x="127" y="0"/>
                      <a:pt x="120"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3" name="Freeform 62"/>
              <p:cNvSpPr>
                <a:spLocks/>
              </p:cNvSpPr>
              <p:nvPr/>
            </p:nvSpPr>
            <p:spPr bwMode="auto">
              <a:xfrm>
                <a:off x="2564033" y="2506444"/>
                <a:ext cx="315313" cy="66764"/>
              </a:xfrm>
              <a:custGeom>
                <a:avLst/>
                <a:gdLst>
                  <a:gd name="T0" fmla="*/ 119 w 132"/>
                  <a:gd name="T1" fmla="*/ 0 h 32"/>
                  <a:gd name="T2" fmla="*/ 91 w 132"/>
                  <a:gd name="T3" fmla="*/ 0 h 32"/>
                  <a:gd name="T4" fmla="*/ 40 w 132"/>
                  <a:gd name="T5" fmla="*/ 0 h 32"/>
                  <a:gd name="T6" fmla="*/ 37 w 132"/>
                  <a:gd name="T7" fmla="*/ 0 h 32"/>
                  <a:gd name="T8" fmla="*/ 12 w 132"/>
                  <a:gd name="T9" fmla="*/ 0 h 32"/>
                  <a:gd name="T10" fmla="*/ 0 w 132"/>
                  <a:gd name="T11" fmla="*/ 16 h 32"/>
                  <a:gd name="T12" fmla="*/ 12 w 132"/>
                  <a:gd name="T13" fmla="*/ 32 h 32"/>
                  <a:gd name="T14" fmla="*/ 37 w 132"/>
                  <a:gd name="T15" fmla="*/ 32 h 32"/>
                  <a:gd name="T16" fmla="*/ 40 w 132"/>
                  <a:gd name="T17" fmla="*/ 32 h 32"/>
                  <a:gd name="T18" fmla="*/ 91 w 132"/>
                  <a:gd name="T19" fmla="*/ 32 h 32"/>
                  <a:gd name="T20" fmla="*/ 119 w 132"/>
                  <a:gd name="T21" fmla="*/ 32 h 32"/>
                  <a:gd name="T22" fmla="*/ 132 w 132"/>
                  <a:gd name="T23" fmla="*/ 16 h 32"/>
                  <a:gd name="T24" fmla="*/ 119 w 132"/>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2">
                    <a:moveTo>
                      <a:pt x="119" y="0"/>
                    </a:moveTo>
                    <a:cubicBezTo>
                      <a:pt x="91" y="0"/>
                      <a:pt x="91" y="0"/>
                      <a:pt x="91" y="0"/>
                    </a:cubicBezTo>
                    <a:cubicBezTo>
                      <a:pt x="40" y="0"/>
                      <a:pt x="40" y="0"/>
                      <a:pt x="40" y="0"/>
                    </a:cubicBezTo>
                    <a:cubicBezTo>
                      <a:pt x="37" y="0"/>
                      <a:pt x="37" y="0"/>
                      <a:pt x="37" y="0"/>
                    </a:cubicBezTo>
                    <a:cubicBezTo>
                      <a:pt x="12" y="0"/>
                      <a:pt x="12" y="0"/>
                      <a:pt x="12" y="0"/>
                    </a:cubicBezTo>
                    <a:cubicBezTo>
                      <a:pt x="5" y="0"/>
                      <a:pt x="0" y="7"/>
                      <a:pt x="0" y="16"/>
                    </a:cubicBezTo>
                    <a:cubicBezTo>
                      <a:pt x="0" y="25"/>
                      <a:pt x="5" y="32"/>
                      <a:pt x="12" y="32"/>
                    </a:cubicBezTo>
                    <a:cubicBezTo>
                      <a:pt x="37" y="32"/>
                      <a:pt x="37" y="32"/>
                      <a:pt x="37" y="32"/>
                    </a:cubicBezTo>
                    <a:cubicBezTo>
                      <a:pt x="40" y="32"/>
                      <a:pt x="40" y="32"/>
                      <a:pt x="40" y="32"/>
                    </a:cubicBezTo>
                    <a:cubicBezTo>
                      <a:pt x="91" y="32"/>
                      <a:pt x="91" y="32"/>
                      <a:pt x="91" y="32"/>
                    </a:cubicBezTo>
                    <a:cubicBezTo>
                      <a:pt x="119" y="32"/>
                      <a:pt x="119" y="32"/>
                      <a:pt x="119" y="32"/>
                    </a:cubicBezTo>
                    <a:cubicBezTo>
                      <a:pt x="126" y="32"/>
                      <a:pt x="132" y="25"/>
                      <a:pt x="132" y="16"/>
                    </a:cubicBezTo>
                    <a:cubicBezTo>
                      <a:pt x="132" y="7"/>
                      <a:pt x="126"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4" name="Freeform 63"/>
              <p:cNvSpPr>
                <a:spLocks/>
              </p:cNvSpPr>
              <p:nvPr/>
            </p:nvSpPr>
            <p:spPr bwMode="auto">
              <a:xfrm>
                <a:off x="2561002" y="3017712"/>
                <a:ext cx="316323" cy="68520"/>
              </a:xfrm>
              <a:custGeom>
                <a:avLst/>
                <a:gdLst>
                  <a:gd name="T0" fmla="*/ 119 w 132"/>
                  <a:gd name="T1" fmla="*/ 0 h 33"/>
                  <a:gd name="T2" fmla="*/ 91 w 132"/>
                  <a:gd name="T3" fmla="*/ 0 h 33"/>
                  <a:gd name="T4" fmla="*/ 41 w 132"/>
                  <a:gd name="T5" fmla="*/ 0 h 33"/>
                  <a:gd name="T6" fmla="*/ 38 w 132"/>
                  <a:gd name="T7" fmla="*/ 0 h 33"/>
                  <a:gd name="T8" fmla="*/ 13 w 132"/>
                  <a:gd name="T9" fmla="*/ 0 h 33"/>
                  <a:gd name="T10" fmla="*/ 0 w 132"/>
                  <a:gd name="T11" fmla="*/ 17 h 33"/>
                  <a:gd name="T12" fmla="*/ 13 w 132"/>
                  <a:gd name="T13" fmla="*/ 33 h 33"/>
                  <a:gd name="T14" fmla="*/ 38 w 132"/>
                  <a:gd name="T15" fmla="*/ 33 h 33"/>
                  <a:gd name="T16" fmla="*/ 41 w 132"/>
                  <a:gd name="T17" fmla="*/ 33 h 33"/>
                  <a:gd name="T18" fmla="*/ 91 w 132"/>
                  <a:gd name="T19" fmla="*/ 33 h 33"/>
                  <a:gd name="T20" fmla="*/ 119 w 132"/>
                  <a:gd name="T21" fmla="*/ 33 h 33"/>
                  <a:gd name="T22" fmla="*/ 132 w 132"/>
                  <a:gd name="T23" fmla="*/ 17 h 33"/>
                  <a:gd name="T24" fmla="*/ 119 w 13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3">
                    <a:moveTo>
                      <a:pt x="119" y="0"/>
                    </a:moveTo>
                    <a:cubicBezTo>
                      <a:pt x="91" y="0"/>
                      <a:pt x="91" y="0"/>
                      <a:pt x="91" y="0"/>
                    </a:cubicBezTo>
                    <a:cubicBezTo>
                      <a:pt x="41" y="0"/>
                      <a:pt x="41" y="0"/>
                      <a:pt x="41" y="0"/>
                    </a:cubicBezTo>
                    <a:cubicBezTo>
                      <a:pt x="38" y="0"/>
                      <a:pt x="38" y="0"/>
                      <a:pt x="38" y="0"/>
                    </a:cubicBezTo>
                    <a:cubicBezTo>
                      <a:pt x="13" y="0"/>
                      <a:pt x="13" y="0"/>
                      <a:pt x="13" y="0"/>
                    </a:cubicBezTo>
                    <a:cubicBezTo>
                      <a:pt x="5" y="0"/>
                      <a:pt x="0" y="7"/>
                      <a:pt x="0" y="17"/>
                    </a:cubicBezTo>
                    <a:cubicBezTo>
                      <a:pt x="0" y="26"/>
                      <a:pt x="5" y="33"/>
                      <a:pt x="13" y="33"/>
                    </a:cubicBezTo>
                    <a:cubicBezTo>
                      <a:pt x="38" y="33"/>
                      <a:pt x="38" y="33"/>
                      <a:pt x="38" y="33"/>
                    </a:cubicBezTo>
                    <a:cubicBezTo>
                      <a:pt x="41" y="33"/>
                      <a:pt x="41" y="33"/>
                      <a:pt x="41" y="33"/>
                    </a:cubicBezTo>
                    <a:cubicBezTo>
                      <a:pt x="91" y="33"/>
                      <a:pt x="91" y="33"/>
                      <a:pt x="91" y="33"/>
                    </a:cubicBezTo>
                    <a:cubicBezTo>
                      <a:pt x="119" y="33"/>
                      <a:pt x="119" y="33"/>
                      <a:pt x="119" y="33"/>
                    </a:cubicBezTo>
                    <a:cubicBezTo>
                      <a:pt x="127" y="33"/>
                      <a:pt x="132" y="26"/>
                      <a:pt x="132" y="17"/>
                    </a:cubicBezTo>
                    <a:cubicBezTo>
                      <a:pt x="132" y="8"/>
                      <a:pt x="127"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65" name="Group 64"/>
          <p:cNvGrpSpPr/>
          <p:nvPr/>
        </p:nvGrpSpPr>
        <p:grpSpPr>
          <a:xfrm>
            <a:off x="9860" y="4835467"/>
            <a:ext cx="8868222" cy="1870134"/>
            <a:chOff x="929470" y="2106613"/>
            <a:chExt cx="8868222" cy="1856929"/>
          </a:xfrm>
        </p:grpSpPr>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27756">
              <a:off x="929470" y="2942616"/>
              <a:ext cx="2272400" cy="1020926"/>
            </a:xfrm>
            <a:prstGeom prst="rect">
              <a:avLst/>
            </a:prstGeom>
          </p:spPr>
        </p:pic>
        <p:sp>
          <p:nvSpPr>
            <p:cNvPr id="67" name="Rectangle 22"/>
            <p:cNvSpPr>
              <a:spLocks noChangeArrowheads="1"/>
            </p:cNvSpPr>
            <p:nvPr/>
          </p:nvSpPr>
          <p:spPr bwMode="auto">
            <a:xfrm>
              <a:off x="1421185" y="2113472"/>
              <a:ext cx="1919164" cy="1460013"/>
            </a:xfrm>
            <a:prstGeom prst="rect">
              <a:avLst/>
            </a:prstGeom>
            <a:solidFill>
              <a:schemeClr val="accent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52015" flipH="1">
              <a:off x="7525292" y="2832423"/>
              <a:ext cx="2272400" cy="1020926"/>
            </a:xfrm>
            <a:prstGeom prst="rect">
              <a:avLst/>
            </a:prstGeom>
          </p:spPr>
        </p:pic>
        <p:sp>
          <p:nvSpPr>
            <p:cNvPr id="69" name="Rectangle 68"/>
            <p:cNvSpPr/>
            <p:nvPr/>
          </p:nvSpPr>
          <p:spPr>
            <a:xfrm>
              <a:off x="3493963" y="2111715"/>
              <a:ext cx="3843380" cy="14617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0" name="Freeform 69"/>
            <p:cNvSpPr>
              <a:spLocks/>
            </p:cNvSpPr>
            <p:nvPr/>
          </p:nvSpPr>
          <p:spPr bwMode="auto">
            <a:xfrm>
              <a:off x="3159448" y="3279198"/>
              <a:ext cx="145529" cy="127378"/>
            </a:xfrm>
            <a:custGeom>
              <a:avLst/>
              <a:gdLst>
                <a:gd name="T0" fmla="*/ 30 w 61"/>
                <a:gd name="T1" fmla="*/ 0 h 61"/>
                <a:gd name="T2" fmla="*/ 61 w 61"/>
                <a:gd name="T3" fmla="*/ 31 h 61"/>
                <a:gd name="T4" fmla="*/ 30 w 61"/>
                <a:gd name="T5" fmla="*/ 61 h 61"/>
                <a:gd name="T6" fmla="*/ 0 w 61"/>
                <a:gd name="T7" fmla="*/ 30 h 61"/>
                <a:gd name="T8" fmla="*/ 30 w 61"/>
                <a:gd name="T9" fmla="*/ 0 h 61"/>
              </a:gdLst>
              <a:ahLst/>
              <a:cxnLst>
                <a:cxn ang="0">
                  <a:pos x="T0" y="T1"/>
                </a:cxn>
                <a:cxn ang="0">
                  <a:pos x="T2" y="T3"/>
                </a:cxn>
                <a:cxn ang="0">
                  <a:pos x="T4" y="T5"/>
                </a:cxn>
                <a:cxn ang="0">
                  <a:pos x="T6" y="T7"/>
                </a:cxn>
                <a:cxn ang="0">
                  <a:pos x="T8" y="T9"/>
                </a:cxn>
              </a:cxnLst>
              <a:rect l="0" t="0" r="r" b="b"/>
              <a:pathLst>
                <a:path w="61" h="61">
                  <a:moveTo>
                    <a:pt x="30" y="0"/>
                  </a:moveTo>
                  <a:cubicBezTo>
                    <a:pt x="47" y="0"/>
                    <a:pt x="61" y="14"/>
                    <a:pt x="61" y="31"/>
                  </a:cubicBezTo>
                  <a:cubicBezTo>
                    <a:pt x="61" y="47"/>
                    <a:pt x="47" y="61"/>
                    <a:pt x="30" y="61"/>
                  </a:cubicBezTo>
                  <a:cubicBezTo>
                    <a:pt x="14" y="61"/>
                    <a:pt x="0" y="47"/>
                    <a:pt x="0" y="30"/>
                  </a:cubicBezTo>
                  <a:cubicBezTo>
                    <a:pt x="0" y="14"/>
                    <a:pt x="14" y="0"/>
                    <a:pt x="30"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1" name="Freeform 70"/>
            <p:cNvSpPr>
              <a:spLocks/>
            </p:cNvSpPr>
            <p:nvPr/>
          </p:nvSpPr>
          <p:spPr bwMode="auto">
            <a:xfrm>
              <a:off x="3159448" y="2772323"/>
              <a:ext cx="145529" cy="125621"/>
            </a:xfrm>
            <a:custGeom>
              <a:avLst/>
              <a:gdLst>
                <a:gd name="T0" fmla="*/ 31 w 61"/>
                <a:gd name="T1" fmla="*/ 0 h 60"/>
                <a:gd name="T2" fmla="*/ 61 w 61"/>
                <a:gd name="T3" fmla="*/ 30 h 60"/>
                <a:gd name="T4" fmla="*/ 30 w 61"/>
                <a:gd name="T5" fmla="*/ 60 h 60"/>
                <a:gd name="T6" fmla="*/ 0 w 61"/>
                <a:gd name="T7" fmla="*/ 30 h 60"/>
                <a:gd name="T8" fmla="*/ 31 w 61"/>
                <a:gd name="T9" fmla="*/ 0 h 60"/>
              </a:gdLst>
              <a:ahLst/>
              <a:cxnLst>
                <a:cxn ang="0">
                  <a:pos x="T0" y="T1"/>
                </a:cxn>
                <a:cxn ang="0">
                  <a:pos x="T2" y="T3"/>
                </a:cxn>
                <a:cxn ang="0">
                  <a:pos x="T4" y="T5"/>
                </a:cxn>
                <a:cxn ang="0">
                  <a:pos x="T6" y="T7"/>
                </a:cxn>
                <a:cxn ang="0">
                  <a:pos x="T8" y="T9"/>
                </a:cxn>
              </a:cxnLst>
              <a:rect l="0" t="0" r="r" b="b"/>
              <a:pathLst>
                <a:path w="61" h="60">
                  <a:moveTo>
                    <a:pt x="31" y="0"/>
                  </a:moveTo>
                  <a:cubicBezTo>
                    <a:pt x="47" y="0"/>
                    <a:pt x="61" y="13"/>
                    <a:pt x="61" y="30"/>
                  </a:cubicBezTo>
                  <a:cubicBezTo>
                    <a:pt x="61" y="47"/>
                    <a:pt x="47" y="60"/>
                    <a:pt x="30" y="60"/>
                  </a:cubicBezTo>
                  <a:cubicBezTo>
                    <a:pt x="14" y="60"/>
                    <a:pt x="0" y="47"/>
                    <a:pt x="0" y="30"/>
                  </a:cubicBezTo>
                  <a:cubicBezTo>
                    <a:pt x="0" y="13"/>
                    <a:pt x="14" y="0"/>
                    <a:pt x="31"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2" name="Oval 71"/>
            <p:cNvSpPr>
              <a:spLocks noChangeArrowheads="1"/>
            </p:cNvSpPr>
            <p:nvPr/>
          </p:nvSpPr>
          <p:spPr bwMode="auto">
            <a:xfrm>
              <a:off x="3159448" y="2263690"/>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3" name="Oval 72"/>
            <p:cNvSpPr>
              <a:spLocks noChangeArrowheads="1"/>
            </p:cNvSpPr>
            <p:nvPr/>
          </p:nvSpPr>
          <p:spPr bwMode="auto">
            <a:xfrm>
              <a:off x="3493963" y="3279198"/>
              <a:ext cx="143508"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4" name="Oval 73"/>
            <p:cNvSpPr>
              <a:spLocks noChangeArrowheads="1"/>
            </p:cNvSpPr>
            <p:nvPr/>
          </p:nvSpPr>
          <p:spPr bwMode="auto">
            <a:xfrm>
              <a:off x="3493963" y="2772323"/>
              <a:ext cx="143508" cy="125621"/>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5" name="Oval 74"/>
            <p:cNvSpPr>
              <a:spLocks noChangeArrowheads="1"/>
            </p:cNvSpPr>
            <p:nvPr/>
          </p:nvSpPr>
          <p:spPr bwMode="auto">
            <a:xfrm>
              <a:off x="3493963" y="2263690"/>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6" name="Freeform 75"/>
            <p:cNvSpPr>
              <a:spLocks/>
            </p:cNvSpPr>
            <p:nvPr/>
          </p:nvSpPr>
          <p:spPr bwMode="auto">
            <a:xfrm>
              <a:off x="3245350" y="2293558"/>
              <a:ext cx="317334" cy="66764"/>
            </a:xfrm>
            <a:custGeom>
              <a:avLst/>
              <a:gdLst>
                <a:gd name="T0" fmla="*/ 120 w 133"/>
                <a:gd name="T1" fmla="*/ 0 h 32"/>
                <a:gd name="T2" fmla="*/ 92 w 133"/>
                <a:gd name="T3" fmla="*/ 0 h 32"/>
                <a:gd name="T4" fmla="*/ 41 w 133"/>
                <a:gd name="T5" fmla="*/ 0 h 32"/>
                <a:gd name="T6" fmla="*/ 38 w 133"/>
                <a:gd name="T7" fmla="*/ 0 h 32"/>
                <a:gd name="T8" fmla="*/ 13 w 133"/>
                <a:gd name="T9" fmla="*/ 0 h 32"/>
                <a:gd name="T10" fmla="*/ 0 w 133"/>
                <a:gd name="T11" fmla="*/ 16 h 32"/>
                <a:gd name="T12" fmla="*/ 13 w 133"/>
                <a:gd name="T13" fmla="*/ 32 h 32"/>
                <a:gd name="T14" fmla="*/ 38 w 133"/>
                <a:gd name="T15" fmla="*/ 32 h 32"/>
                <a:gd name="T16" fmla="*/ 41 w 133"/>
                <a:gd name="T17" fmla="*/ 32 h 32"/>
                <a:gd name="T18" fmla="*/ 92 w 133"/>
                <a:gd name="T19" fmla="*/ 32 h 32"/>
                <a:gd name="T20" fmla="*/ 120 w 133"/>
                <a:gd name="T21" fmla="*/ 32 h 32"/>
                <a:gd name="T22" fmla="*/ 133 w 133"/>
                <a:gd name="T23" fmla="*/ 16 h 32"/>
                <a:gd name="T24" fmla="*/ 120 w 13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32">
                  <a:moveTo>
                    <a:pt x="120" y="0"/>
                  </a:moveTo>
                  <a:cubicBezTo>
                    <a:pt x="92" y="0"/>
                    <a:pt x="92" y="0"/>
                    <a:pt x="92" y="0"/>
                  </a:cubicBezTo>
                  <a:cubicBezTo>
                    <a:pt x="41" y="0"/>
                    <a:pt x="41" y="0"/>
                    <a:pt x="41" y="0"/>
                  </a:cubicBezTo>
                  <a:cubicBezTo>
                    <a:pt x="38" y="0"/>
                    <a:pt x="38" y="0"/>
                    <a:pt x="38" y="0"/>
                  </a:cubicBezTo>
                  <a:cubicBezTo>
                    <a:pt x="13" y="0"/>
                    <a:pt x="13" y="0"/>
                    <a:pt x="13" y="0"/>
                  </a:cubicBezTo>
                  <a:cubicBezTo>
                    <a:pt x="6" y="0"/>
                    <a:pt x="0" y="7"/>
                    <a:pt x="0" y="16"/>
                  </a:cubicBezTo>
                  <a:cubicBezTo>
                    <a:pt x="0" y="25"/>
                    <a:pt x="6" y="32"/>
                    <a:pt x="13" y="32"/>
                  </a:cubicBezTo>
                  <a:cubicBezTo>
                    <a:pt x="38" y="32"/>
                    <a:pt x="38" y="32"/>
                    <a:pt x="38" y="32"/>
                  </a:cubicBezTo>
                  <a:cubicBezTo>
                    <a:pt x="41" y="32"/>
                    <a:pt x="41" y="32"/>
                    <a:pt x="41" y="32"/>
                  </a:cubicBezTo>
                  <a:cubicBezTo>
                    <a:pt x="92" y="32"/>
                    <a:pt x="92" y="32"/>
                    <a:pt x="92" y="32"/>
                  </a:cubicBezTo>
                  <a:cubicBezTo>
                    <a:pt x="120" y="32"/>
                    <a:pt x="120" y="32"/>
                    <a:pt x="120" y="32"/>
                  </a:cubicBezTo>
                  <a:cubicBezTo>
                    <a:pt x="127" y="32"/>
                    <a:pt x="133" y="25"/>
                    <a:pt x="133" y="16"/>
                  </a:cubicBezTo>
                  <a:cubicBezTo>
                    <a:pt x="133" y="7"/>
                    <a:pt x="127" y="0"/>
                    <a:pt x="120"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7" name="Freeform 76"/>
            <p:cNvSpPr>
              <a:spLocks/>
            </p:cNvSpPr>
            <p:nvPr/>
          </p:nvSpPr>
          <p:spPr bwMode="auto">
            <a:xfrm>
              <a:off x="3245350" y="2799555"/>
              <a:ext cx="315313" cy="66764"/>
            </a:xfrm>
            <a:custGeom>
              <a:avLst/>
              <a:gdLst>
                <a:gd name="T0" fmla="*/ 119 w 132"/>
                <a:gd name="T1" fmla="*/ 0 h 32"/>
                <a:gd name="T2" fmla="*/ 91 w 132"/>
                <a:gd name="T3" fmla="*/ 0 h 32"/>
                <a:gd name="T4" fmla="*/ 40 w 132"/>
                <a:gd name="T5" fmla="*/ 0 h 32"/>
                <a:gd name="T6" fmla="*/ 37 w 132"/>
                <a:gd name="T7" fmla="*/ 0 h 32"/>
                <a:gd name="T8" fmla="*/ 12 w 132"/>
                <a:gd name="T9" fmla="*/ 0 h 32"/>
                <a:gd name="T10" fmla="*/ 0 w 132"/>
                <a:gd name="T11" fmla="*/ 16 h 32"/>
                <a:gd name="T12" fmla="*/ 12 w 132"/>
                <a:gd name="T13" fmla="*/ 32 h 32"/>
                <a:gd name="T14" fmla="*/ 37 w 132"/>
                <a:gd name="T15" fmla="*/ 32 h 32"/>
                <a:gd name="T16" fmla="*/ 40 w 132"/>
                <a:gd name="T17" fmla="*/ 32 h 32"/>
                <a:gd name="T18" fmla="*/ 91 w 132"/>
                <a:gd name="T19" fmla="*/ 32 h 32"/>
                <a:gd name="T20" fmla="*/ 119 w 132"/>
                <a:gd name="T21" fmla="*/ 32 h 32"/>
                <a:gd name="T22" fmla="*/ 132 w 132"/>
                <a:gd name="T23" fmla="*/ 16 h 32"/>
                <a:gd name="T24" fmla="*/ 119 w 132"/>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2">
                  <a:moveTo>
                    <a:pt x="119" y="0"/>
                  </a:moveTo>
                  <a:cubicBezTo>
                    <a:pt x="91" y="0"/>
                    <a:pt x="91" y="0"/>
                    <a:pt x="91" y="0"/>
                  </a:cubicBezTo>
                  <a:cubicBezTo>
                    <a:pt x="40" y="0"/>
                    <a:pt x="40" y="0"/>
                    <a:pt x="40" y="0"/>
                  </a:cubicBezTo>
                  <a:cubicBezTo>
                    <a:pt x="37" y="0"/>
                    <a:pt x="37" y="0"/>
                    <a:pt x="37" y="0"/>
                  </a:cubicBezTo>
                  <a:cubicBezTo>
                    <a:pt x="12" y="0"/>
                    <a:pt x="12" y="0"/>
                    <a:pt x="12" y="0"/>
                  </a:cubicBezTo>
                  <a:cubicBezTo>
                    <a:pt x="5" y="0"/>
                    <a:pt x="0" y="7"/>
                    <a:pt x="0" y="16"/>
                  </a:cubicBezTo>
                  <a:cubicBezTo>
                    <a:pt x="0" y="25"/>
                    <a:pt x="5" y="32"/>
                    <a:pt x="12" y="32"/>
                  </a:cubicBezTo>
                  <a:cubicBezTo>
                    <a:pt x="37" y="32"/>
                    <a:pt x="37" y="32"/>
                    <a:pt x="37" y="32"/>
                  </a:cubicBezTo>
                  <a:cubicBezTo>
                    <a:pt x="40" y="32"/>
                    <a:pt x="40" y="32"/>
                    <a:pt x="40" y="32"/>
                  </a:cubicBezTo>
                  <a:cubicBezTo>
                    <a:pt x="91" y="32"/>
                    <a:pt x="91" y="32"/>
                    <a:pt x="91" y="32"/>
                  </a:cubicBezTo>
                  <a:cubicBezTo>
                    <a:pt x="119" y="32"/>
                    <a:pt x="119" y="32"/>
                    <a:pt x="119" y="32"/>
                  </a:cubicBezTo>
                  <a:cubicBezTo>
                    <a:pt x="126" y="32"/>
                    <a:pt x="132" y="25"/>
                    <a:pt x="132" y="16"/>
                  </a:cubicBezTo>
                  <a:cubicBezTo>
                    <a:pt x="132" y="7"/>
                    <a:pt x="126"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8" name="Freeform 77"/>
            <p:cNvSpPr>
              <a:spLocks/>
            </p:cNvSpPr>
            <p:nvPr/>
          </p:nvSpPr>
          <p:spPr bwMode="auto">
            <a:xfrm>
              <a:off x="3242319" y="3310823"/>
              <a:ext cx="316323" cy="68520"/>
            </a:xfrm>
            <a:custGeom>
              <a:avLst/>
              <a:gdLst>
                <a:gd name="T0" fmla="*/ 119 w 132"/>
                <a:gd name="T1" fmla="*/ 0 h 33"/>
                <a:gd name="T2" fmla="*/ 91 w 132"/>
                <a:gd name="T3" fmla="*/ 0 h 33"/>
                <a:gd name="T4" fmla="*/ 41 w 132"/>
                <a:gd name="T5" fmla="*/ 0 h 33"/>
                <a:gd name="T6" fmla="*/ 38 w 132"/>
                <a:gd name="T7" fmla="*/ 0 h 33"/>
                <a:gd name="T8" fmla="*/ 13 w 132"/>
                <a:gd name="T9" fmla="*/ 0 h 33"/>
                <a:gd name="T10" fmla="*/ 0 w 132"/>
                <a:gd name="T11" fmla="*/ 17 h 33"/>
                <a:gd name="T12" fmla="*/ 13 w 132"/>
                <a:gd name="T13" fmla="*/ 33 h 33"/>
                <a:gd name="T14" fmla="*/ 38 w 132"/>
                <a:gd name="T15" fmla="*/ 33 h 33"/>
                <a:gd name="T16" fmla="*/ 41 w 132"/>
                <a:gd name="T17" fmla="*/ 33 h 33"/>
                <a:gd name="T18" fmla="*/ 91 w 132"/>
                <a:gd name="T19" fmla="*/ 33 h 33"/>
                <a:gd name="T20" fmla="*/ 119 w 132"/>
                <a:gd name="T21" fmla="*/ 33 h 33"/>
                <a:gd name="T22" fmla="*/ 132 w 132"/>
                <a:gd name="T23" fmla="*/ 17 h 33"/>
                <a:gd name="T24" fmla="*/ 119 w 13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3">
                  <a:moveTo>
                    <a:pt x="119" y="0"/>
                  </a:moveTo>
                  <a:cubicBezTo>
                    <a:pt x="91" y="0"/>
                    <a:pt x="91" y="0"/>
                    <a:pt x="91" y="0"/>
                  </a:cubicBezTo>
                  <a:cubicBezTo>
                    <a:pt x="41" y="0"/>
                    <a:pt x="41" y="0"/>
                    <a:pt x="41" y="0"/>
                  </a:cubicBezTo>
                  <a:cubicBezTo>
                    <a:pt x="38" y="0"/>
                    <a:pt x="38" y="0"/>
                    <a:pt x="38" y="0"/>
                  </a:cubicBezTo>
                  <a:cubicBezTo>
                    <a:pt x="13" y="0"/>
                    <a:pt x="13" y="0"/>
                    <a:pt x="13" y="0"/>
                  </a:cubicBezTo>
                  <a:cubicBezTo>
                    <a:pt x="5" y="0"/>
                    <a:pt x="0" y="7"/>
                    <a:pt x="0" y="17"/>
                  </a:cubicBezTo>
                  <a:cubicBezTo>
                    <a:pt x="0" y="26"/>
                    <a:pt x="5" y="33"/>
                    <a:pt x="13" y="33"/>
                  </a:cubicBezTo>
                  <a:cubicBezTo>
                    <a:pt x="38" y="33"/>
                    <a:pt x="38" y="33"/>
                    <a:pt x="38" y="33"/>
                  </a:cubicBezTo>
                  <a:cubicBezTo>
                    <a:pt x="41" y="33"/>
                    <a:pt x="41" y="33"/>
                    <a:pt x="41" y="33"/>
                  </a:cubicBezTo>
                  <a:cubicBezTo>
                    <a:pt x="91" y="33"/>
                    <a:pt x="91" y="33"/>
                    <a:pt x="91" y="33"/>
                  </a:cubicBezTo>
                  <a:cubicBezTo>
                    <a:pt x="119" y="33"/>
                    <a:pt x="119" y="33"/>
                    <a:pt x="119" y="33"/>
                  </a:cubicBezTo>
                  <a:cubicBezTo>
                    <a:pt x="127" y="33"/>
                    <a:pt x="132" y="26"/>
                    <a:pt x="132" y="17"/>
                  </a:cubicBezTo>
                  <a:cubicBezTo>
                    <a:pt x="132" y="8"/>
                    <a:pt x="127"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79" name="Group 78"/>
            <p:cNvGrpSpPr/>
            <p:nvPr/>
          </p:nvGrpSpPr>
          <p:grpSpPr>
            <a:xfrm rot="10800000">
              <a:off x="7225082" y="2106613"/>
              <a:ext cx="2218307" cy="1460013"/>
              <a:chOff x="739868" y="1820361"/>
              <a:chExt cx="2218307" cy="1460013"/>
            </a:xfrm>
          </p:grpSpPr>
          <p:sp>
            <p:nvSpPr>
              <p:cNvPr id="80" name="Rectangle 22"/>
              <p:cNvSpPr>
                <a:spLocks noChangeArrowheads="1"/>
              </p:cNvSpPr>
              <p:nvPr/>
            </p:nvSpPr>
            <p:spPr bwMode="auto">
              <a:xfrm>
                <a:off x="739868" y="1820361"/>
                <a:ext cx="1919164" cy="1460013"/>
              </a:xfrm>
              <a:prstGeom prst="rect">
                <a:avLst/>
              </a:prstGeom>
              <a:solidFill>
                <a:schemeClr val="accent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1" name="Freeform 80"/>
              <p:cNvSpPr>
                <a:spLocks/>
              </p:cNvSpPr>
              <p:nvPr/>
            </p:nvSpPr>
            <p:spPr bwMode="auto">
              <a:xfrm>
                <a:off x="2478131" y="2986087"/>
                <a:ext cx="145529" cy="127378"/>
              </a:xfrm>
              <a:custGeom>
                <a:avLst/>
                <a:gdLst>
                  <a:gd name="T0" fmla="*/ 30 w 61"/>
                  <a:gd name="T1" fmla="*/ 0 h 61"/>
                  <a:gd name="T2" fmla="*/ 61 w 61"/>
                  <a:gd name="T3" fmla="*/ 31 h 61"/>
                  <a:gd name="T4" fmla="*/ 30 w 61"/>
                  <a:gd name="T5" fmla="*/ 61 h 61"/>
                  <a:gd name="T6" fmla="*/ 0 w 61"/>
                  <a:gd name="T7" fmla="*/ 30 h 61"/>
                  <a:gd name="T8" fmla="*/ 30 w 61"/>
                  <a:gd name="T9" fmla="*/ 0 h 61"/>
                </a:gdLst>
                <a:ahLst/>
                <a:cxnLst>
                  <a:cxn ang="0">
                    <a:pos x="T0" y="T1"/>
                  </a:cxn>
                  <a:cxn ang="0">
                    <a:pos x="T2" y="T3"/>
                  </a:cxn>
                  <a:cxn ang="0">
                    <a:pos x="T4" y="T5"/>
                  </a:cxn>
                  <a:cxn ang="0">
                    <a:pos x="T6" y="T7"/>
                  </a:cxn>
                  <a:cxn ang="0">
                    <a:pos x="T8" y="T9"/>
                  </a:cxn>
                </a:cxnLst>
                <a:rect l="0" t="0" r="r" b="b"/>
                <a:pathLst>
                  <a:path w="61" h="61">
                    <a:moveTo>
                      <a:pt x="30" y="0"/>
                    </a:moveTo>
                    <a:cubicBezTo>
                      <a:pt x="47" y="0"/>
                      <a:pt x="61" y="14"/>
                      <a:pt x="61" y="31"/>
                    </a:cubicBezTo>
                    <a:cubicBezTo>
                      <a:pt x="61" y="47"/>
                      <a:pt x="47" y="61"/>
                      <a:pt x="30" y="61"/>
                    </a:cubicBezTo>
                    <a:cubicBezTo>
                      <a:pt x="14" y="61"/>
                      <a:pt x="0" y="47"/>
                      <a:pt x="0" y="30"/>
                    </a:cubicBezTo>
                    <a:cubicBezTo>
                      <a:pt x="0" y="14"/>
                      <a:pt x="14" y="0"/>
                      <a:pt x="30"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2" name="Freeform 81"/>
              <p:cNvSpPr>
                <a:spLocks/>
              </p:cNvSpPr>
              <p:nvPr/>
            </p:nvSpPr>
            <p:spPr bwMode="auto">
              <a:xfrm>
                <a:off x="2478131" y="2479212"/>
                <a:ext cx="145529" cy="125621"/>
              </a:xfrm>
              <a:custGeom>
                <a:avLst/>
                <a:gdLst>
                  <a:gd name="T0" fmla="*/ 31 w 61"/>
                  <a:gd name="T1" fmla="*/ 0 h 60"/>
                  <a:gd name="T2" fmla="*/ 61 w 61"/>
                  <a:gd name="T3" fmla="*/ 30 h 60"/>
                  <a:gd name="T4" fmla="*/ 30 w 61"/>
                  <a:gd name="T5" fmla="*/ 60 h 60"/>
                  <a:gd name="T6" fmla="*/ 0 w 61"/>
                  <a:gd name="T7" fmla="*/ 30 h 60"/>
                  <a:gd name="T8" fmla="*/ 31 w 61"/>
                  <a:gd name="T9" fmla="*/ 0 h 60"/>
                </a:gdLst>
                <a:ahLst/>
                <a:cxnLst>
                  <a:cxn ang="0">
                    <a:pos x="T0" y="T1"/>
                  </a:cxn>
                  <a:cxn ang="0">
                    <a:pos x="T2" y="T3"/>
                  </a:cxn>
                  <a:cxn ang="0">
                    <a:pos x="T4" y="T5"/>
                  </a:cxn>
                  <a:cxn ang="0">
                    <a:pos x="T6" y="T7"/>
                  </a:cxn>
                  <a:cxn ang="0">
                    <a:pos x="T8" y="T9"/>
                  </a:cxn>
                </a:cxnLst>
                <a:rect l="0" t="0" r="r" b="b"/>
                <a:pathLst>
                  <a:path w="61" h="60">
                    <a:moveTo>
                      <a:pt x="31" y="0"/>
                    </a:moveTo>
                    <a:cubicBezTo>
                      <a:pt x="47" y="0"/>
                      <a:pt x="61" y="13"/>
                      <a:pt x="61" y="30"/>
                    </a:cubicBezTo>
                    <a:cubicBezTo>
                      <a:pt x="61" y="47"/>
                      <a:pt x="47" y="60"/>
                      <a:pt x="30" y="60"/>
                    </a:cubicBezTo>
                    <a:cubicBezTo>
                      <a:pt x="14" y="60"/>
                      <a:pt x="0" y="47"/>
                      <a:pt x="0" y="30"/>
                    </a:cubicBezTo>
                    <a:cubicBezTo>
                      <a:pt x="0" y="13"/>
                      <a:pt x="14" y="0"/>
                      <a:pt x="31"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3" name="Oval 82"/>
              <p:cNvSpPr>
                <a:spLocks noChangeArrowheads="1"/>
              </p:cNvSpPr>
              <p:nvPr/>
            </p:nvSpPr>
            <p:spPr bwMode="auto">
              <a:xfrm>
                <a:off x="2478131" y="1970579"/>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4" name="Oval 83"/>
              <p:cNvSpPr>
                <a:spLocks noChangeArrowheads="1"/>
              </p:cNvSpPr>
              <p:nvPr/>
            </p:nvSpPr>
            <p:spPr bwMode="auto">
              <a:xfrm>
                <a:off x="2812646" y="2986087"/>
                <a:ext cx="143508"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5" name="Oval 84"/>
              <p:cNvSpPr>
                <a:spLocks noChangeArrowheads="1"/>
              </p:cNvSpPr>
              <p:nvPr/>
            </p:nvSpPr>
            <p:spPr bwMode="auto">
              <a:xfrm>
                <a:off x="2812646" y="2479212"/>
                <a:ext cx="143508" cy="125621"/>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6" name="Oval 85"/>
              <p:cNvSpPr>
                <a:spLocks noChangeArrowheads="1"/>
              </p:cNvSpPr>
              <p:nvPr/>
            </p:nvSpPr>
            <p:spPr bwMode="auto">
              <a:xfrm>
                <a:off x="2812646" y="1970579"/>
                <a:ext cx="145529" cy="127378"/>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7" name="Freeform 86"/>
              <p:cNvSpPr>
                <a:spLocks/>
              </p:cNvSpPr>
              <p:nvPr/>
            </p:nvSpPr>
            <p:spPr bwMode="auto">
              <a:xfrm>
                <a:off x="2564033" y="2000447"/>
                <a:ext cx="317334" cy="66764"/>
              </a:xfrm>
              <a:custGeom>
                <a:avLst/>
                <a:gdLst>
                  <a:gd name="T0" fmla="*/ 120 w 133"/>
                  <a:gd name="T1" fmla="*/ 0 h 32"/>
                  <a:gd name="T2" fmla="*/ 92 w 133"/>
                  <a:gd name="T3" fmla="*/ 0 h 32"/>
                  <a:gd name="T4" fmla="*/ 41 w 133"/>
                  <a:gd name="T5" fmla="*/ 0 h 32"/>
                  <a:gd name="T6" fmla="*/ 38 w 133"/>
                  <a:gd name="T7" fmla="*/ 0 h 32"/>
                  <a:gd name="T8" fmla="*/ 13 w 133"/>
                  <a:gd name="T9" fmla="*/ 0 h 32"/>
                  <a:gd name="T10" fmla="*/ 0 w 133"/>
                  <a:gd name="T11" fmla="*/ 16 h 32"/>
                  <a:gd name="T12" fmla="*/ 13 w 133"/>
                  <a:gd name="T13" fmla="*/ 32 h 32"/>
                  <a:gd name="T14" fmla="*/ 38 w 133"/>
                  <a:gd name="T15" fmla="*/ 32 h 32"/>
                  <a:gd name="T16" fmla="*/ 41 w 133"/>
                  <a:gd name="T17" fmla="*/ 32 h 32"/>
                  <a:gd name="T18" fmla="*/ 92 w 133"/>
                  <a:gd name="T19" fmla="*/ 32 h 32"/>
                  <a:gd name="T20" fmla="*/ 120 w 133"/>
                  <a:gd name="T21" fmla="*/ 32 h 32"/>
                  <a:gd name="T22" fmla="*/ 133 w 133"/>
                  <a:gd name="T23" fmla="*/ 16 h 32"/>
                  <a:gd name="T24" fmla="*/ 120 w 13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32">
                    <a:moveTo>
                      <a:pt x="120" y="0"/>
                    </a:moveTo>
                    <a:cubicBezTo>
                      <a:pt x="92" y="0"/>
                      <a:pt x="92" y="0"/>
                      <a:pt x="92" y="0"/>
                    </a:cubicBezTo>
                    <a:cubicBezTo>
                      <a:pt x="41" y="0"/>
                      <a:pt x="41" y="0"/>
                      <a:pt x="41" y="0"/>
                    </a:cubicBezTo>
                    <a:cubicBezTo>
                      <a:pt x="38" y="0"/>
                      <a:pt x="38" y="0"/>
                      <a:pt x="38" y="0"/>
                    </a:cubicBezTo>
                    <a:cubicBezTo>
                      <a:pt x="13" y="0"/>
                      <a:pt x="13" y="0"/>
                      <a:pt x="13" y="0"/>
                    </a:cubicBezTo>
                    <a:cubicBezTo>
                      <a:pt x="6" y="0"/>
                      <a:pt x="0" y="7"/>
                      <a:pt x="0" y="16"/>
                    </a:cubicBezTo>
                    <a:cubicBezTo>
                      <a:pt x="0" y="25"/>
                      <a:pt x="6" y="32"/>
                      <a:pt x="13" y="32"/>
                    </a:cubicBezTo>
                    <a:cubicBezTo>
                      <a:pt x="38" y="32"/>
                      <a:pt x="38" y="32"/>
                      <a:pt x="38" y="32"/>
                    </a:cubicBezTo>
                    <a:cubicBezTo>
                      <a:pt x="41" y="32"/>
                      <a:pt x="41" y="32"/>
                      <a:pt x="41" y="32"/>
                    </a:cubicBezTo>
                    <a:cubicBezTo>
                      <a:pt x="92" y="32"/>
                      <a:pt x="92" y="32"/>
                      <a:pt x="92" y="32"/>
                    </a:cubicBezTo>
                    <a:cubicBezTo>
                      <a:pt x="120" y="32"/>
                      <a:pt x="120" y="32"/>
                      <a:pt x="120" y="32"/>
                    </a:cubicBezTo>
                    <a:cubicBezTo>
                      <a:pt x="127" y="32"/>
                      <a:pt x="133" y="25"/>
                      <a:pt x="133" y="16"/>
                    </a:cubicBezTo>
                    <a:cubicBezTo>
                      <a:pt x="133" y="7"/>
                      <a:pt x="127" y="0"/>
                      <a:pt x="120"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8" name="Freeform 87"/>
              <p:cNvSpPr>
                <a:spLocks/>
              </p:cNvSpPr>
              <p:nvPr/>
            </p:nvSpPr>
            <p:spPr bwMode="auto">
              <a:xfrm>
                <a:off x="2564033" y="2506444"/>
                <a:ext cx="315313" cy="66764"/>
              </a:xfrm>
              <a:custGeom>
                <a:avLst/>
                <a:gdLst>
                  <a:gd name="T0" fmla="*/ 119 w 132"/>
                  <a:gd name="T1" fmla="*/ 0 h 32"/>
                  <a:gd name="T2" fmla="*/ 91 w 132"/>
                  <a:gd name="T3" fmla="*/ 0 h 32"/>
                  <a:gd name="T4" fmla="*/ 40 w 132"/>
                  <a:gd name="T5" fmla="*/ 0 h 32"/>
                  <a:gd name="T6" fmla="*/ 37 w 132"/>
                  <a:gd name="T7" fmla="*/ 0 h 32"/>
                  <a:gd name="T8" fmla="*/ 12 w 132"/>
                  <a:gd name="T9" fmla="*/ 0 h 32"/>
                  <a:gd name="T10" fmla="*/ 0 w 132"/>
                  <a:gd name="T11" fmla="*/ 16 h 32"/>
                  <a:gd name="T12" fmla="*/ 12 w 132"/>
                  <a:gd name="T13" fmla="*/ 32 h 32"/>
                  <a:gd name="T14" fmla="*/ 37 w 132"/>
                  <a:gd name="T15" fmla="*/ 32 h 32"/>
                  <a:gd name="T16" fmla="*/ 40 w 132"/>
                  <a:gd name="T17" fmla="*/ 32 h 32"/>
                  <a:gd name="T18" fmla="*/ 91 w 132"/>
                  <a:gd name="T19" fmla="*/ 32 h 32"/>
                  <a:gd name="T20" fmla="*/ 119 w 132"/>
                  <a:gd name="T21" fmla="*/ 32 h 32"/>
                  <a:gd name="T22" fmla="*/ 132 w 132"/>
                  <a:gd name="T23" fmla="*/ 16 h 32"/>
                  <a:gd name="T24" fmla="*/ 119 w 132"/>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2">
                    <a:moveTo>
                      <a:pt x="119" y="0"/>
                    </a:moveTo>
                    <a:cubicBezTo>
                      <a:pt x="91" y="0"/>
                      <a:pt x="91" y="0"/>
                      <a:pt x="91" y="0"/>
                    </a:cubicBezTo>
                    <a:cubicBezTo>
                      <a:pt x="40" y="0"/>
                      <a:pt x="40" y="0"/>
                      <a:pt x="40" y="0"/>
                    </a:cubicBezTo>
                    <a:cubicBezTo>
                      <a:pt x="37" y="0"/>
                      <a:pt x="37" y="0"/>
                      <a:pt x="37" y="0"/>
                    </a:cubicBezTo>
                    <a:cubicBezTo>
                      <a:pt x="12" y="0"/>
                      <a:pt x="12" y="0"/>
                      <a:pt x="12" y="0"/>
                    </a:cubicBezTo>
                    <a:cubicBezTo>
                      <a:pt x="5" y="0"/>
                      <a:pt x="0" y="7"/>
                      <a:pt x="0" y="16"/>
                    </a:cubicBezTo>
                    <a:cubicBezTo>
                      <a:pt x="0" y="25"/>
                      <a:pt x="5" y="32"/>
                      <a:pt x="12" y="32"/>
                    </a:cubicBezTo>
                    <a:cubicBezTo>
                      <a:pt x="37" y="32"/>
                      <a:pt x="37" y="32"/>
                      <a:pt x="37" y="32"/>
                    </a:cubicBezTo>
                    <a:cubicBezTo>
                      <a:pt x="40" y="32"/>
                      <a:pt x="40" y="32"/>
                      <a:pt x="40" y="32"/>
                    </a:cubicBezTo>
                    <a:cubicBezTo>
                      <a:pt x="91" y="32"/>
                      <a:pt x="91" y="32"/>
                      <a:pt x="91" y="32"/>
                    </a:cubicBezTo>
                    <a:cubicBezTo>
                      <a:pt x="119" y="32"/>
                      <a:pt x="119" y="32"/>
                      <a:pt x="119" y="32"/>
                    </a:cubicBezTo>
                    <a:cubicBezTo>
                      <a:pt x="126" y="32"/>
                      <a:pt x="132" y="25"/>
                      <a:pt x="132" y="16"/>
                    </a:cubicBezTo>
                    <a:cubicBezTo>
                      <a:pt x="132" y="7"/>
                      <a:pt x="126"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9" name="Freeform 88"/>
              <p:cNvSpPr>
                <a:spLocks/>
              </p:cNvSpPr>
              <p:nvPr/>
            </p:nvSpPr>
            <p:spPr bwMode="auto">
              <a:xfrm>
                <a:off x="2561002" y="3017712"/>
                <a:ext cx="316323" cy="68520"/>
              </a:xfrm>
              <a:custGeom>
                <a:avLst/>
                <a:gdLst>
                  <a:gd name="T0" fmla="*/ 119 w 132"/>
                  <a:gd name="T1" fmla="*/ 0 h 33"/>
                  <a:gd name="T2" fmla="*/ 91 w 132"/>
                  <a:gd name="T3" fmla="*/ 0 h 33"/>
                  <a:gd name="T4" fmla="*/ 41 w 132"/>
                  <a:gd name="T5" fmla="*/ 0 h 33"/>
                  <a:gd name="T6" fmla="*/ 38 w 132"/>
                  <a:gd name="T7" fmla="*/ 0 h 33"/>
                  <a:gd name="T8" fmla="*/ 13 w 132"/>
                  <a:gd name="T9" fmla="*/ 0 h 33"/>
                  <a:gd name="T10" fmla="*/ 0 w 132"/>
                  <a:gd name="T11" fmla="*/ 17 h 33"/>
                  <a:gd name="T12" fmla="*/ 13 w 132"/>
                  <a:gd name="T13" fmla="*/ 33 h 33"/>
                  <a:gd name="T14" fmla="*/ 38 w 132"/>
                  <a:gd name="T15" fmla="*/ 33 h 33"/>
                  <a:gd name="T16" fmla="*/ 41 w 132"/>
                  <a:gd name="T17" fmla="*/ 33 h 33"/>
                  <a:gd name="T18" fmla="*/ 91 w 132"/>
                  <a:gd name="T19" fmla="*/ 33 h 33"/>
                  <a:gd name="T20" fmla="*/ 119 w 132"/>
                  <a:gd name="T21" fmla="*/ 33 h 33"/>
                  <a:gd name="T22" fmla="*/ 132 w 132"/>
                  <a:gd name="T23" fmla="*/ 17 h 33"/>
                  <a:gd name="T24" fmla="*/ 119 w 13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3">
                    <a:moveTo>
                      <a:pt x="119" y="0"/>
                    </a:moveTo>
                    <a:cubicBezTo>
                      <a:pt x="91" y="0"/>
                      <a:pt x="91" y="0"/>
                      <a:pt x="91" y="0"/>
                    </a:cubicBezTo>
                    <a:cubicBezTo>
                      <a:pt x="41" y="0"/>
                      <a:pt x="41" y="0"/>
                      <a:pt x="41" y="0"/>
                    </a:cubicBezTo>
                    <a:cubicBezTo>
                      <a:pt x="38" y="0"/>
                      <a:pt x="38" y="0"/>
                      <a:pt x="38" y="0"/>
                    </a:cubicBezTo>
                    <a:cubicBezTo>
                      <a:pt x="13" y="0"/>
                      <a:pt x="13" y="0"/>
                      <a:pt x="13" y="0"/>
                    </a:cubicBezTo>
                    <a:cubicBezTo>
                      <a:pt x="5" y="0"/>
                      <a:pt x="0" y="7"/>
                      <a:pt x="0" y="17"/>
                    </a:cubicBezTo>
                    <a:cubicBezTo>
                      <a:pt x="0" y="26"/>
                      <a:pt x="5" y="33"/>
                      <a:pt x="13" y="33"/>
                    </a:cubicBezTo>
                    <a:cubicBezTo>
                      <a:pt x="38" y="33"/>
                      <a:pt x="38" y="33"/>
                      <a:pt x="38" y="33"/>
                    </a:cubicBezTo>
                    <a:cubicBezTo>
                      <a:pt x="41" y="33"/>
                      <a:pt x="41" y="33"/>
                      <a:pt x="41" y="33"/>
                    </a:cubicBezTo>
                    <a:cubicBezTo>
                      <a:pt x="91" y="33"/>
                      <a:pt x="91" y="33"/>
                      <a:pt x="91" y="33"/>
                    </a:cubicBezTo>
                    <a:cubicBezTo>
                      <a:pt x="119" y="33"/>
                      <a:pt x="119" y="33"/>
                      <a:pt x="119" y="33"/>
                    </a:cubicBezTo>
                    <a:cubicBezTo>
                      <a:pt x="127" y="33"/>
                      <a:pt x="132" y="26"/>
                      <a:pt x="132" y="17"/>
                    </a:cubicBezTo>
                    <a:cubicBezTo>
                      <a:pt x="132" y="8"/>
                      <a:pt x="127" y="0"/>
                      <a:pt x="119" y="0"/>
                    </a:cubicBezTo>
                    <a:close/>
                  </a:path>
                </a:pathLst>
              </a:custGeom>
              <a:solidFill>
                <a:srgbClr val="E7E7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sp>
        <p:nvSpPr>
          <p:cNvPr id="90" name="TextBox 89"/>
          <p:cNvSpPr txBox="1"/>
          <p:nvPr/>
        </p:nvSpPr>
        <p:spPr>
          <a:xfrm>
            <a:off x="675457" y="1502659"/>
            <a:ext cx="1475076" cy="707886"/>
          </a:xfrm>
          <a:prstGeom prst="rect">
            <a:avLst/>
          </a:prstGeom>
          <a:noFill/>
        </p:spPr>
        <p:txBody>
          <a:bodyPr wrap="square" rtlCol="1">
            <a:spAutoFit/>
          </a:bodyPr>
          <a:lstStyle/>
          <a:p>
            <a:pPr algn="ctr" rtl="0"/>
            <a:r>
              <a:rPr lang="en-US" sz="2000" b="1" dirty="0" smtClean="0">
                <a:solidFill>
                  <a:schemeClr val="bg1"/>
                </a:solidFill>
              </a:rPr>
              <a:t>5 Medical Plans</a:t>
            </a:r>
            <a:endParaRPr lang="en-US" sz="2000" b="1" dirty="0">
              <a:solidFill>
                <a:schemeClr val="bg1"/>
              </a:solidFill>
            </a:endParaRPr>
          </a:p>
        </p:txBody>
      </p:sp>
      <p:sp>
        <p:nvSpPr>
          <p:cNvPr id="91" name="TextBox 90"/>
          <p:cNvSpPr txBox="1"/>
          <p:nvPr/>
        </p:nvSpPr>
        <p:spPr>
          <a:xfrm>
            <a:off x="2846048" y="1648367"/>
            <a:ext cx="3380320" cy="750975"/>
          </a:xfrm>
          <a:prstGeom prst="rect">
            <a:avLst/>
          </a:prstGeom>
          <a:noFill/>
        </p:spPr>
        <p:txBody>
          <a:bodyPr wrap="square" rtlCol="0">
            <a:spAutoFit/>
          </a:bodyPr>
          <a:lstStyle/>
          <a:p>
            <a:pPr marL="171450" indent="-171450">
              <a:lnSpc>
                <a:spcPct val="120000"/>
              </a:lnSpc>
              <a:buFont typeface="Arial"/>
              <a:buChar char="•"/>
            </a:pPr>
            <a:r>
              <a:rPr lang="en-US" sz="1200" dirty="0">
                <a:latin typeface="Lato Light" pitchFamily="34" charset="0"/>
              </a:rPr>
              <a:t>Three Medicare Advantage </a:t>
            </a:r>
            <a:r>
              <a:rPr lang="en-US" sz="1200" dirty="0" smtClean="0">
                <a:latin typeface="Lato Light" pitchFamily="34" charset="0"/>
              </a:rPr>
              <a:t>PPO/ </a:t>
            </a:r>
            <a:br>
              <a:rPr lang="en-US" sz="1200" dirty="0" smtClean="0">
                <a:latin typeface="Lato Light" pitchFamily="34" charset="0"/>
              </a:rPr>
            </a:br>
            <a:r>
              <a:rPr lang="en-US" sz="1200" dirty="0" smtClean="0">
                <a:latin typeface="Lato Light" pitchFamily="34" charset="0"/>
              </a:rPr>
              <a:t>PPO ESA </a:t>
            </a:r>
            <a:r>
              <a:rPr lang="en-US" sz="1200" dirty="0">
                <a:latin typeface="Lato Light" pitchFamily="34" charset="0"/>
              </a:rPr>
              <a:t>Plans</a:t>
            </a:r>
          </a:p>
          <a:p>
            <a:pPr marL="171450" indent="-171450">
              <a:lnSpc>
                <a:spcPct val="120000"/>
              </a:lnSpc>
              <a:buFont typeface="Arial"/>
              <a:buChar char="•"/>
            </a:pPr>
            <a:r>
              <a:rPr lang="en-US" sz="1200" dirty="0" smtClean="0">
                <a:latin typeface="Lato Light" pitchFamily="34" charset="0"/>
              </a:rPr>
              <a:t>Two Medicare supplemental plans ( L &amp; K)</a:t>
            </a:r>
          </a:p>
        </p:txBody>
      </p:sp>
      <p:sp>
        <p:nvSpPr>
          <p:cNvPr id="92" name="TextBox 91"/>
          <p:cNvSpPr txBox="1"/>
          <p:nvPr/>
        </p:nvSpPr>
        <p:spPr>
          <a:xfrm>
            <a:off x="145470" y="3271836"/>
            <a:ext cx="2577210" cy="707886"/>
          </a:xfrm>
          <a:prstGeom prst="rect">
            <a:avLst/>
          </a:prstGeom>
          <a:noFill/>
        </p:spPr>
        <p:txBody>
          <a:bodyPr wrap="square" rtlCol="1">
            <a:spAutoFit/>
          </a:bodyPr>
          <a:lstStyle/>
          <a:p>
            <a:pPr algn="ctr" rtl="0"/>
            <a:r>
              <a:rPr lang="en-US" sz="2000" b="1" dirty="0" smtClean="0">
                <a:solidFill>
                  <a:schemeClr val="bg1"/>
                </a:solidFill>
              </a:rPr>
              <a:t>3 Part D </a:t>
            </a:r>
          </a:p>
          <a:p>
            <a:pPr algn="ctr" rtl="0"/>
            <a:r>
              <a:rPr lang="en-US" sz="2000" b="1" dirty="0" smtClean="0">
                <a:solidFill>
                  <a:schemeClr val="bg1"/>
                </a:solidFill>
              </a:rPr>
              <a:t>Rx Plans</a:t>
            </a:r>
            <a:endParaRPr lang="en-US" sz="2000" b="1" dirty="0">
              <a:solidFill>
                <a:schemeClr val="bg1"/>
              </a:solidFill>
            </a:endParaRPr>
          </a:p>
        </p:txBody>
      </p:sp>
      <p:sp>
        <p:nvSpPr>
          <p:cNvPr id="97" name="TextBox 96"/>
          <p:cNvSpPr txBox="1"/>
          <p:nvPr/>
        </p:nvSpPr>
        <p:spPr>
          <a:xfrm>
            <a:off x="2854515" y="3252086"/>
            <a:ext cx="3563219" cy="972574"/>
          </a:xfrm>
          <a:prstGeom prst="rect">
            <a:avLst/>
          </a:prstGeom>
          <a:noFill/>
        </p:spPr>
        <p:txBody>
          <a:bodyPr wrap="square" rtlCol="0">
            <a:spAutoFit/>
          </a:bodyPr>
          <a:lstStyle/>
          <a:p>
            <a:pPr marL="171450" indent="-171450">
              <a:lnSpc>
                <a:spcPct val="120000"/>
              </a:lnSpc>
              <a:buFont typeface="Arial"/>
              <a:buChar char="•"/>
            </a:pPr>
            <a:r>
              <a:rPr lang="en-US" sz="1200" b="1" dirty="0" smtClean="0">
                <a:latin typeface="Lato Light" pitchFamily="34" charset="0"/>
              </a:rPr>
              <a:t>Rx Premium Plan</a:t>
            </a:r>
            <a:r>
              <a:rPr lang="en-US" sz="1200" dirty="0" smtClean="0">
                <a:latin typeface="Lato Light" pitchFamily="34" charset="0"/>
              </a:rPr>
              <a:t>: continuing coverage in Gap</a:t>
            </a:r>
          </a:p>
          <a:p>
            <a:pPr marL="171450" indent="-171450">
              <a:lnSpc>
                <a:spcPct val="120000"/>
              </a:lnSpc>
              <a:buFont typeface="Arial"/>
              <a:buChar char="•"/>
            </a:pPr>
            <a:r>
              <a:rPr lang="en-US" sz="1200" b="1" dirty="0" smtClean="0">
                <a:latin typeface="Lato Light" pitchFamily="34" charset="0"/>
              </a:rPr>
              <a:t>Rx Plus Plan</a:t>
            </a:r>
            <a:r>
              <a:rPr lang="en-US" sz="1200" dirty="0" smtClean="0">
                <a:latin typeface="Lato Light" pitchFamily="34" charset="0"/>
              </a:rPr>
              <a:t>: generic coverage in Gap</a:t>
            </a:r>
          </a:p>
          <a:p>
            <a:pPr marL="171450" indent="-171450">
              <a:lnSpc>
                <a:spcPct val="120000"/>
              </a:lnSpc>
              <a:buFont typeface="Arial"/>
              <a:buChar char="•"/>
            </a:pPr>
            <a:r>
              <a:rPr lang="en-US" sz="1200" b="1" dirty="0" smtClean="0">
                <a:latin typeface="Lato Light" pitchFamily="34" charset="0"/>
              </a:rPr>
              <a:t>Rx Standard Plan</a:t>
            </a:r>
            <a:r>
              <a:rPr lang="en-US" sz="1200" dirty="0" smtClean="0">
                <a:latin typeface="Lato Light" pitchFamily="34" charset="0"/>
              </a:rPr>
              <a:t>: government minimum </a:t>
            </a:r>
            <a:br>
              <a:rPr lang="en-US" sz="1200" dirty="0" smtClean="0">
                <a:latin typeface="Lato Light" pitchFamily="34" charset="0"/>
              </a:rPr>
            </a:br>
            <a:r>
              <a:rPr lang="en-US" sz="1200" dirty="0" smtClean="0">
                <a:latin typeface="Lato Light" pitchFamily="34" charset="0"/>
              </a:rPr>
              <a:t>in Gap</a:t>
            </a:r>
            <a:endParaRPr lang="en-US" sz="1200" dirty="0">
              <a:latin typeface="Lato Light" pitchFamily="34" charset="0"/>
            </a:endParaRPr>
          </a:p>
        </p:txBody>
      </p:sp>
      <p:sp>
        <p:nvSpPr>
          <p:cNvPr id="101" name="TextBox 100"/>
          <p:cNvSpPr txBox="1"/>
          <p:nvPr/>
        </p:nvSpPr>
        <p:spPr>
          <a:xfrm>
            <a:off x="133591" y="5031118"/>
            <a:ext cx="2577210" cy="1015663"/>
          </a:xfrm>
          <a:prstGeom prst="rect">
            <a:avLst/>
          </a:prstGeom>
          <a:noFill/>
        </p:spPr>
        <p:txBody>
          <a:bodyPr wrap="square" rtlCol="1">
            <a:spAutoFit/>
          </a:bodyPr>
          <a:lstStyle/>
          <a:p>
            <a:pPr algn="ctr" rtl="0"/>
            <a:r>
              <a:rPr lang="en-US" sz="2000" b="1" dirty="0" smtClean="0">
                <a:solidFill>
                  <a:schemeClr val="bg1"/>
                </a:solidFill>
              </a:rPr>
              <a:t>Optional </a:t>
            </a:r>
          </a:p>
          <a:p>
            <a:pPr algn="ctr" rtl="0"/>
            <a:r>
              <a:rPr lang="en-US" sz="2000" b="1" dirty="0" smtClean="0">
                <a:solidFill>
                  <a:schemeClr val="bg1"/>
                </a:solidFill>
              </a:rPr>
              <a:t>Dental </a:t>
            </a:r>
          </a:p>
          <a:p>
            <a:pPr algn="ctr" rtl="0"/>
            <a:r>
              <a:rPr lang="en-US" sz="2000" b="1" dirty="0" smtClean="0">
                <a:solidFill>
                  <a:schemeClr val="bg1"/>
                </a:solidFill>
              </a:rPr>
              <a:t>Plan</a:t>
            </a:r>
            <a:endParaRPr lang="en-US" sz="2000" b="1" dirty="0">
              <a:solidFill>
                <a:schemeClr val="bg1"/>
              </a:solidFill>
            </a:endParaRPr>
          </a:p>
        </p:txBody>
      </p:sp>
      <p:sp>
        <p:nvSpPr>
          <p:cNvPr id="102" name="TextBox 101"/>
          <p:cNvSpPr txBox="1"/>
          <p:nvPr/>
        </p:nvSpPr>
        <p:spPr>
          <a:xfrm>
            <a:off x="2888383" y="5262273"/>
            <a:ext cx="3380320" cy="529376"/>
          </a:xfrm>
          <a:prstGeom prst="rect">
            <a:avLst/>
          </a:prstGeom>
          <a:noFill/>
        </p:spPr>
        <p:txBody>
          <a:bodyPr wrap="square" rtlCol="0">
            <a:spAutoFit/>
          </a:bodyPr>
          <a:lstStyle/>
          <a:p>
            <a:pPr>
              <a:lnSpc>
                <a:spcPct val="120000"/>
              </a:lnSpc>
            </a:pPr>
            <a:r>
              <a:rPr lang="en-US" sz="1200" dirty="0" smtClean="0">
                <a:latin typeface="Lato Light" pitchFamily="34" charset="0"/>
              </a:rPr>
              <a:t>Available with medical/Rx combination or with  the Rx Standard stand-alone plan</a:t>
            </a:r>
            <a:endParaRPr lang="en-US" sz="1200" dirty="0">
              <a:latin typeface="Lato Light" pitchFamily="34" charset="0"/>
            </a:endParaRPr>
          </a:p>
        </p:txBody>
      </p:sp>
      <p:pic>
        <p:nvPicPr>
          <p:cNvPr id="106" name="Picture 105" descr="aetna_s_teal_rgb.eps"/>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647841" y="414867"/>
            <a:ext cx="1099601" cy="296344"/>
          </a:xfrm>
          <a:prstGeom prst="rect">
            <a:avLst/>
          </a:prstGeom>
        </p:spPr>
      </p:pic>
      <p:sp>
        <p:nvSpPr>
          <p:cNvPr id="108" name="TextBox 107"/>
          <p:cNvSpPr txBox="1"/>
          <p:nvPr/>
        </p:nvSpPr>
        <p:spPr>
          <a:xfrm>
            <a:off x="6942668" y="1400712"/>
            <a:ext cx="1456267" cy="923330"/>
          </a:xfrm>
          <a:prstGeom prst="rect">
            <a:avLst/>
          </a:prstGeom>
          <a:noFill/>
        </p:spPr>
        <p:txBody>
          <a:bodyPr wrap="square" rtlCol="0">
            <a:spAutoFit/>
          </a:bodyPr>
          <a:lstStyle/>
          <a:p>
            <a:r>
              <a:rPr lang="en-US" dirty="0" smtClean="0">
                <a:solidFill>
                  <a:schemeClr val="bg1"/>
                </a:solidFill>
              </a:rPr>
              <a:t>In and out-of-network coverage</a:t>
            </a:r>
            <a:endParaRPr lang="en-US" dirty="0">
              <a:solidFill>
                <a:schemeClr val="bg1"/>
              </a:solidFill>
            </a:endParaRPr>
          </a:p>
        </p:txBody>
      </p:sp>
      <p:sp>
        <p:nvSpPr>
          <p:cNvPr id="109" name="TextBox 108"/>
          <p:cNvSpPr txBox="1"/>
          <p:nvPr/>
        </p:nvSpPr>
        <p:spPr>
          <a:xfrm>
            <a:off x="6917267" y="3343495"/>
            <a:ext cx="1456267" cy="646331"/>
          </a:xfrm>
          <a:prstGeom prst="rect">
            <a:avLst/>
          </a:prstGeom>
          <a:noFill/>
        </p:spPr>
        <p:txBody>
          <a:bodyPr wrap="square" rtlCol="0">
            <a:spAutoFit/>
          </a:bodyPr>
          <a:lstStyle/>
          <a:p>
            <a:r>
              <a:rPr lang="en-US" dirty="0" smtClean="0">
                <a:solidFill>
                  <a:schemeClr val="bg1"/>
                </a:solidFill>
              </a:rPr>
              <a:t>Medicare-approved</a:t>
            </a:r>
            <a:endParaRPr lang="en-US" dirty="0">
              <a:solidFill>
                <a:schemeClr val="bg1"/>
              </a:solidFill>
            </a:endParaRPr>
          </a:p>
        </p:txBody>
      </p:sp>
      <p:sp>
        <p:nvSpPr>
          <p:cNvPr id="110" name="TextBox 109"/>
          <p:cNvSpPr txBox="1"/>
          <p:nvPr/>
        </p:nvSpPr>
        <p:spPr>
          <a:xfrm>
            <a:off x="6942668" y="5215677"/>
            <a:ext cx="1430866" cy="646331"/>
          </a:xfrm>
          <a:prstGeom prst="rect">
            <a:avLst/>
          </a:prstGeom>
          <a:noFill/>
        </p:spPr>
        <p:txBody>
          <a:bodyPr wrap="square" rtlCol="0">
            <a:spAutoFit/>
          </a:bodyPr>
          <a:lstStyle/>
          <a:p>
            <a:r>
              <a:rPr lang="en-US" dirty="0" smtClean="0">
                <a:solidFill>
                  <a:schemeClr val="bg1"/>
                </a:solidFill>
              </a:rPr>
              <a:t>One time enrollment</a:t>
            </a:r>
            <a:endParaRPr lang="en-US" dirty="0">
              <a:solidFill>
                <a:schemeClr val="bg1"/>
              </a:solidFill>
            </a:endParaRPr>
          </a:p>
        </p:txBody>
      </p:sp>
    </p:spTree>
    <p:extLst>
      <p:ext uri="{BB962C8B-B14F-4D97-AF65-F5344CB8AC3E}">
        <p14:creationId xmlns:p14="http://schemas.microsoft.com/office/powerpoint/2010/main" val="334950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p:tgtEl>
                                          <p:spTgt spid="40"/>
                                        </p:tgtEl>
                                        <p:attrNameLst>
                                          <p:attrName>ppt_y</p:attrName>
                                        </p:attrNameLst>
                                      </p:cBhvr>
                                      <p:tavLst>
                                        <p:tav tm="0">
                                          <p:val>
                                            <p:strVal val="#ppt_y+#ppt_h*1.125000"/>
                                          </p:val>
                                        </p:tav>
                                        <p:tav tm="100000">
                                          <p:val>
                                            <p:strVal val="#ppt_y"/>
                                          </p:val>
                                        </p:tav>
                                      </p:tavLst>
                                    </p:anim>
                                    <p:animEffect transition="in" filter="wipe(up)">
                                      <p:cBhvr>
                                        <p:cTn id="18" dur="500"/>
                                        <p:tgtEl>
                                          <p:spTgt spid="40"/>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p:tgtEl>
                                          <p:spTgt spid="65"/>
                                        </p:tgtEl>
                                        <p:attrNameLst>
                                          <p:attrName>ppt_y</p:attrName>
                                        </p:attrNameLst>
                                      </p:cBhvr>
                                      <p:tavLst>
                                        <p:tav tm="0">
                                          <p:val>
                                            <p:strVal val="#ppt_y+#ppt_h*1.125000"/>
                                          </p:val>
                                        </p:tav>
                                        <p:tav tm="100000">
                                          <p:val>
                                            <p:strVal val="#ppt_y"/>
                                          </p:val>
                                        </p:tav>
                                      </p:tavLst>
                                    </p:anim>
                                    <p:animEffect transition="in" filter="wipe(up)">
                                      <p:cBhvr>
                                        <p:cTn id="23" dur="500"/>
                                        <p:tgtEl>
                                          <p:spTgt spid="65"/>
                                        </p:tgtEl>
                                      </p:cBhvr>
                                    </p:animEffect>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90"/>
                                        </p:tgtEl>
                                        <p:attrNameLst>
                                          <p:attrName>style.visibility</p:attrName>
                                        </p:attrNameLst>
                                      </p:cBhvr>
                                      <p:to>
                                        <p:strVal val="visible"/>
                                      </p:to>
                                    </p:set>
                                    <p:anim calcmode="lin" valueType="num">
                                      <p:cBhvr additive="base">
                                        <p:cTn id="27" dur="500"/>
                                        <p:tgtEl>
                                          <p:spTgt spid="90"/>
                                        </p:tgtEl>
                                        <p:attrNameLst>
                                          <p:attrName>ppt_y</p:attrName>
                                        </p:attrNameLst>
                                      </p:cBhvr>
                                      <p:tavLst>
                                        <p:tav tm="0">
                                          <p:val>
                                            <p:strVal val="#ppt_y+#ppt_h*1.125000"/>
                                          </p:val>
                                        </p:tav>
                                        <p:tav tm="100000">
                                          <p:val>
                                            <p:strVal val="#ppt_y"/>
                                          </p:val>
                                        </p:tav>
                                      </p:tavLst>
                                    </p:anim>
                                    <p:animEffect transition="in" filter="wipe(up)">
                                      <p:cBhvr>
                                        <p:cTn id="28" dur="500"/>
                                        <p:tgtEl>
                                          <p:spTgt spid="90"/>
                                        </p:tgtEl>
                                      </p:cBhvr>
                                    </p:animEffect>
                                  </p:childTnLst>
                                </p:cTn>
                              </p:par>
                            </p:childTnLst>
                          </p:cTn>
                        </p:par>
                        <p:par>
                          <p:cTn id="29" fill="hold">
                            <p:stCondLst>
                              <p:cond delay="2500"/>
                            </p:stCondLst>
                            <p:childTnLst>
                              <p:par>
                                <p:cTn id="30" presetID="12" presetClass="entr" presetSubtype="4" fill="hold" grpId="0" nodeType="afterEffect">
                                  <p:stCondLst>
                                    <p:cond delay="0"/>
                                  </p:stCondLst>
                                  <p:childTnLst>
                                    <p:set>
                                      <p:cBhvr>
                                        <p:cTn id="31" dur="1" fill="hold">
                                          <p:stCondLst>
                                            <p:cond delay="0"/>
                                          </p:stCondLst>
                                        </p:cTn>
                                        <p:tgtEl>
                                          <p:spTgt spid="91"/>
                                        </p:tgtEl>
                                        <p:attrNameLst>
                                          <p:attrName>style.visibility</p:attrName>
                                        </p:attrNameLst>
                                      </p:cBhvr>
                                      <p:to>
                                        <p:strVal val="visible"/>
                                      </p:to>
                                    </p:set>
                                    <p:anim calcmode="lin" valueType="num">
                                      <p:cBhvr additive="base">
                                        <p:cTn id="32" dur="500"/>
                                        <p:tgtEl>
                                          <p:spTgt spid="91"/>
                                        </p:tgtEl>
                                        <p:attrNameLst>
                                          <p:attrName>ppt_y</p:attrName>
                                        </p:attrNameLst>
                                      </p:cBhvr>
                                      <p:tavLst>
                                        <p:tav tm="0">
                                          <p:val>
                                            <p:strVal val="#ppt_y+#ppt_h*1.125000"/>
                                          </p:val>
                                        </p:tav>
                                        <p:tav tm="100000">
                                          <p:val>
                                            <p:strVal val="#ppt_y"/>
                                          </p:val>
                                        </p:tav>
                                      </p:tavLst>
                                    </p:anim>
                                    <p:animEffect transition="in" filter="wipe(up)">
                                      <p:cBhvr>
                                        <p:cTn id="33" dur="500"/>
                                        <p:tgtEl>
                                          <p:spTgt spid="91"/>
                                        </p:tgtEl>
                                      </p:cBhvr>
                                    </p:animEffect>
                                  </p:childTnLst>
                                </p:cTn>
                              </p:par>
                            </p:childTnLst>
                          </p:cTn>
                        </p:par>
                        <p:par>
                          <p:cTn id="34" fill="hold">
                            <p:stCondLst>
                              <p:cond delay="3000"/>
                            </p:stCondLst>
                            <p:childTnLst>
                              <p:par>
                                <p:cTn id="35" presetID="12" presetClass="entr" presetSubtype="4" fill="hold" grpId="0" nodeType="afterEffect">
                                  <p:stCondLst>
                                    <p:cond delay="0"/>
                                  </p:stCondLst>
                                  <p:childTnLst>
                                    <p:set>
                                      <p:cBhvr>
                                        <p:cTn id="36" dur="1" fill="hold">
                                          <p:stCondLst>
                                            <p:cond delay="0"/>
                                          </p:stCondLst>
                                        </p:cTn>
                                        <p:tgtEl>
                                          <p:spTgt spid="92"/>
                                        </p:tgtEl>
                                        <p:attrNameLst>
                                          <p:attrName>style.visibility</p:attrName>
                                        </p:attrNameLst>
                                      </p:cBhvr>
                                      <p:to>
                                        <p:strVal val="visible"/>
                                      </p:to>
                                    </p:set>
                                    <p:anim calcmode="lin" valueType="num">
                                      <p:cBhvr additive="base">
                                        <p:cTn id="37" dur="500"/>
                                        <p:tgtEl>
                                          <p:spTgt spid="92"/>
                                        </p:tgtEl>
                                        <p:attrNameLst>
                                          <p:attrName>ppt_y</p:attrName>
                                        </p:attrNameLst>
                                      </p:cBhvr>
                                      <p:tavLst>
                                        <p:tav tm="0">
                                          <p:val>
                                            <p:strVal val="#ppt_y+#ppt_h*1.125000"/>
                                          </p:val>
                                        </p:tav>
                                        <p:tav tm="100000">
                                          <p:val>
                                            <p:strVal val="#ppt_y"/>
                                          </p:val>
                                        </p:tav>
                                      </p:tavLst>
                                    </p:anim>
                                    <p:animEffect transition="in" filter="wipe(up)">
                                      <p:cBhvr>
                                        <p:cTn id="38" dur="500"/>
                                        <p:tgtEl>
                                          <p:spTgt spid="92"/>
                                        </p:tgtEl>
                                      </p:cBhvr>
                                    </p:animEffect>
                                  </p:childTnLst>
                                </p:cTn>
                              </p:par>
                            </p:childTnLst>
                          </p:cTn>
                        </p:par>
                        <p:par>
                          <p:cTn id="39" fill="hold">
                            <p:stCondLst>
                              <p:cond delay="3500"/>
                            </p:stCondLst>
                            <p:childTnLst>
                              <p:par>
                                <p:cTn id="40" presetID="12" presetClass="entr" presetSubtype="4" fill="hold" grpId="0" nodeType="afterEffect">
                                  <p:stCondLst>
                                    <p:cond delay="0"/>
                                  </p:stCondLst>
                                  <p:childTnLst>
                                    <p:set>
                                      <p:cBhvr>
                                        <p:cTn id="41" dur="1" fill="hold">
                                          <p:stCondLst>
                                            <p:cond delay="0"/>
                                          </p:stCondLst>
                                        </p:cTn>
                                        <p:tgtEl>
                                          <p:spTgt spid="97"/>
                                        </p:tgtEl>
                                        <p:attrNameLst>
                                          <p:attrName>style.visibility</p:attrName>
                                        </p:attrNameLst>
                                      </p:cBhvr>
                                      <p:to>
                                        <p:strVal val="visible"/>
                                      </p:to>
                                    </p:set>
                                    <p:anim calcmode="lin" valueType="num">
                                      <p:cBhvr additive="base">
                                        <p:cTn id="42" dur="500"/>
                                        <p:tgtEl>
                                          <p:spTgt spid="97"/>
                                        </p:tgtEl>
                                        <p:attrNameLst>
                                          <p:attrName>ppt_y</p:attrName>
                                        </p:attrNameLst>
                                      </p:cBhvr>
                                      <p:tavLst>
                                        <p:tav tm="0">
                                          <p:val>
                                            <p:strVal val="#ppt_y+#ppt_h*1.125000"/>
                                          </p:val>
                                        </p:tav>
                                        <p:tav tm="100000">
                                          <p:val>
                                            <p:strVal val="#ppt_y"/>
                                          </p:val>
                                        </p:tav>
                                      </p:tavLst>
                                    </p:anim>
                                    <p:animEffect transition="in" filter="wipe(up)">
                                      <p:cBhvr>
                                        <p:cTn id="43" dur="500"/>
                                        <p:tgtEl>
                                          <p:spTgt spid="97"/>
                                        </p:tgtEl>
                                      </p:cBhvr>
                                    </p:animEffect>
                                  </p:childTnLst>
                                </p:cTn>
                              </p:par>
                            </p:childTnLst>
                          </p:cTn>
                        </p:par>
                        <p:par>
                          <p:cTn id="44" fill="hold">
                            <p:stCondLst>
                              <p:cond delay="4000"/>
                            </p:stCondLst>
                            <p:childTnLst>
                              <p:par>
                                <p:cTn id="45" presetID="12" presetClass="entr" presetSubtype="4" fill="hold" grpId="0" nodeType="afterEffect">
                                  <p:stCondLst>
                                    <p:cond delay="0"/>
                                  </p:stCondLst>
                                  <p:childTnLst>
                                    <p:set>
                                      <p:cBhvr>
                                        <p:cTn id="46" dur="1" fill="hold">
                                          <p:stCondLst>
                                            <p:cond delay="0"/>
                                          </p:stCondLst>
                                        </p:cTn>
                                        <p:tgtEl>
                                          <p:spTgt spid="101"/>
                                        </p:tgtEl>
                                        <p:attrNameLst>
                                          <p:attrName>style.visibility</p:attrName>
                                        </p:attrNameLst>
                                      </p:cBhvr>
                                      <p:to>
                                        <p:strVal val="visible"/>
                                      </p:to>
                                    </p:set>
                                    <p:anim calcmode="lin" valueType="num">
                                      <p:cBhvr additive="base">
                                        <p:cTn id="47" dur="500"/>
                                        <p:tgtEl>
                                          <p:spTgt spid="101"/>
                                        </p:tgtEl>
                                        <p:attrNameLst>
                                          <p:attrName>ppt_y</p:attrName>
                                        </p:attrNameLst>
                                      </p:cBhvr>
                                      <p:tavLst>
                                        <p:tav tm="0">
                                          <p:val>
                                            <p:strVal val="#ppt_y+#ppt_h*1.125000"/>
                                          </p:val>
                                        </p:tav>
                                        <p:tav tm="100000">
                                          <p:val>
                                            <p:strVal val="#ppt_y"/>
                                          </p:val>
                                        </p:tav>
                                      </p:tavLst>
                                    </p:anim>
                                    <p:animEffect transition="in" filter="wipe(up)">
                                      <p:cBhvr>
                                        <p:cTn id="48" dur="500"/>
                                        <p:tgtEl>
                                          <p:spTgt spid="101"/>
                                        </p:tgtEl>
                                      </p:cBhvr>
                                    </p:animEffect>
                                  </p:childTnLst>
                                </p:cTn>
                              </p:par>
                            </p:childTnLst>
                          </p:cTn>
                        </p:par>
                        <p:par>
                          <p:cTn id="49" fill="hold">
                            <p:stCondLst>
                              <p:cond delay="4500"/>
                            </p:stCondLst>
                            <p:childTnLst>
                              <p:par>
                                <p:cTn id="50" presetID="12" presetClass="entr" presetSubtype="4" fill="hold" grpId="0" nodeType="afterEffect">
                                  <p:stCondLst>
                                    <p:cond delay="0"/>
                                  </p:stCondLst>
                                  <p:childTnLst>
                                    <p:set>
                                      <p:cBhvr>
                                        <p:cTn id="51" dur="1" fill="hold">
                                          <p:stCondLst>
                                            <p:cond delay="0"/>
                                          </p:stCondLst>
                                        </p:cTn>
                                        <p:tgtEl>
                                          <p:spTgt spid="102"/>
                                        </p:tgtEl>
                                        <p:attrNameLst>
                                          <p:attrName>style.visibility</p:attrName>
                                        </p:attrNameLst>
                                      </p:cBhvr>
                                      <p:to>
                                        <p:strVal val="visible"/>
                                      </p:to>
                                    </p:set>
                                    <p:anim calcmode="lin" valueType="num">
                                      <p:cBhvr additive="base">
                                        <p:cTn id="52" dur="500"/>
                                        <p:tgtEl>
                                          <p:spTgt spid="102"/>
                                        </p:tgtEl>
                                        <p:attrNameLst>
                                          <p:attrName>ppt_y</p:attrName>
                                        </p:attrNameLst>
                                      </p:cBhvr>
                                      <p:tavLst>
                                        <p:tav tm="0">
                                          <p:val>
                                            <p:strVal val="#ppt_y+#ppt_h*1.125000"/>
                                          </p:val>
                                        </p:tav>
                                        <p:tav tm="100000">
                                          <p:val>
                                            <p:strVal val="#ppt_y"/>
                                          </p:val>
                                        </p:tav>
                                      </p:tavLst>
                                    </p:anim>
                                    <p:animEffect transition="in" filter="wipe(up)">
                                      <p:cBhvr>
                                        <p:cTn id="53" dur="500"/>
                                        <p:tgtEl>
                                          <p:spTgt spid="102"/>
                                        </p:tgtEl>
                                      </p:cBhvr>
                                    </p:animEffect>
                                  </p:childTnLst>
                                </p:cTn>
                              </p:par>
                            </p:childTnLst>
                          </p:cTn>
                        </p:par>
                        <p:par>
                          <p:cTn id="54" fill="hold">
                            <p:stCondLst>
                              <p:cond delay="5000"/>
                            </p:stCondLst>
                            <p:childTnLst>
                              <p:par>
                                <p:cTn id="55" presetID="12" presetClass="entr" presetSubtype="4" fill="hold" grpId="0" nodeType="afterEffect">
                                  <p:stCondLst>
                                    <p:cond delay="0"/>
                                  </p:stCondLst>
                                  <p:childTnLst>
                                    <p:set>
                                      <p:cBhvr>
                                        <p:cTn id="56" dur="1" fill="hold">
                                          <p:stCondLst>
                                            <p:cond delay="0"/>
                                          </p:stCondLst>
                                        </p:cTn>
                                        <p:tgtEl>
                                          <p:spTgt spid="108"/>
                                        </p:tgtEl>
                                        <p:attrNameLst>
                                          <p:attrName>style.visibility</p:attrName>
                                        </p:attrNameLst>
                                      </p:cBhvr>
                                      <p:to>
                                        <p:strVal val="visible"/>
                                      </p:to>
                                    </p:set>
                                    <p:anim calcmode="lin" valueType="num">
                                      <p:cBhvr additive="base">
                                        <p:cTn id="57" dur="500"/>
                                        <p:tgtEl>
                                          <p:spTgt spid="108"/>
                                        </p:tgtEl>
                                        <p:attrNameLst>
                                          <p:attrName>ppt_y</p:attrName>
                                        </p:attrNameLst>
                                      </p:cBhvr>
                                      <p:tavLst>
                                        <p:tav tm="0">
                                          <p:val>
                                            <p:strVal val="#ppt_y+#ppt_h*1.125000"/>
                                          </p:val>
                                        </p:tav>
                                        <p:tav tm="100000">
                                          <p:val>
                                            <p:strVal val="#ppt_y"/>
                                          </p:val>
                                        </p:tav>
                                      </p:tavLst>
                                    </p:anim>
                                    <p:animEffect transition="in" filter="wipe(up)">
                                      <p:cBhvr>
                                        <p:cTn id="58" dur="500"/>
                                        <p:tgtEl>
                                          <p:spTgt spid="108"/>
                                        </p:tgtEl>
                                      </p:cBhvr>
                                    </p:animEffect>
                                  </p:childTnLst>
                                </p:cTn>
                              </p:par>
                            </p:childTnLst>
                          </p:cTn>
                        </p:par>
                        <p:par>
                          <p:cTn id="59" fill="hold">
                            <p:stCondLst>
                              <p:cond delay="5500"/>
                            </p:stCondLst>
                            <p:childTnLst>
                              <p:par>
                                <p:cTn id="60" presetID="12" presetClass="entr" presetSubtype="4" fill="hold" grpId="0" nodeType="after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additive="base">
                                        <p:cTn id="62" dur="500"/>
                                        <p:tgtEl>
                                          <p:spTgt spid="109"/>
                                        </p:tgtEl>
                                        <p:attrNameLst>
                                          <p:attrName>ppt_y</p:attrName>
                                        </p:attrNameLst>
                                      </p:cBhvr>
                                      <p:tavLst>
                                        <p:tav tm="0">
                                          <p:val>
                                            <p:strVal val="#ppt_y+#ppt_h*1.125000"/>
                                          </p:val>
                                        </p:tav>
                                        <p:tav tm="100000">
                                          <p:val>
                                            <p:strVal val="#ppt_y"/>
                                          </p:val>
                                        </p:tav>
                                      </p:tavLst>
                                    </p:anim>
                                    <p:animEffect transition="in" filter="wipe(up)">
                                      <p:cBhvr>
                                        <p:cTn id="63" dur="500"/>
                                        <p:tgtEl>
                                          <p:spTgt spid="109"/>
                                        </p:tgtEl>
                                      </p:cBhvr>
                                    </p:animEffect>
                                  </p:childTnLst>
                                </p:cTn>
                              </p:par>
                            </p:childTnLst>
                          </p:cTn>
                        </p:par>
                        <p:par>
                          <p:cTn id="64" fill="hold">
                            <p:stCondLst>
                              <p:cond delay="6000"/>
                            </p:stCondLst>
                            <p:childTnLst>
                              <p:par>
                                <p:cTn id="65" presetID="12" presetClass="entr" presetSubtype="4" fill="hold" grpId="0" nodeType="afterEffect">
                                  <p:stCondLst>
                                    <p:cond delay="0"/>
                                  </p:stCondLst>
                                  <p:childTnLst>
                                    <p:set>
                                      <p:cBhvr>
                                        <p:cTn id="66" dur="1" fill="hold">
                                          <p:stCondLst>
                                            <p:cond delay="0"/>
                                          </p:stCondLst>
                                        </p:cTn>
                                        <p:tgtEl>
                                          <p:spTgt spid="110"/>
                                        </p:tgtEl>
                                        <p:attrNameLst>
                                          <p:attrName>style.visibility</p:attrName>
                                        </p:attrNameLst>
                                      </p:cBhvr>
                                      <p:to>
                                        <p:strVal val="visible"/>
                                      </p:to>
                                    </p:set>
                                    <p:anim calcmode="lin" valueType="num">
                                      <p:cBhvr additive="base">
                                        <p:cTn id="67" dur="500"/>
                                        <p:tgtEl>
                                          <p:spTgt spid="110"/>
                                        </p:tgtEl>
                                        <p:attrNameLst>
                                          <p:attrName>ppt_y</p:attrName>
                                        </p:attrNameLst>
                                      </p:cBhvr>
                                      <p:tavLst>
                                        <p:tav tm="0">
                                          <p:val>
                                            <p:strVal val="#ppt_y+#ppt_h*1.125000"/>
                                          </p:val>
                                        </p:tav>
                                        <p:tav tm="100000">
                                          <p:val>
                                            <p:strVal val="#ppt_y"/>
                                          </p:val>
                                        </p:tav>
                                      </p:tavLst>
                                    </p:anim>
                                    <p:animEffect transition="in" filter="wipe(up)">
                                      <p:cBhvr>
                                        <p:cTn id="68"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0" grpId="0"/>
      <p:bldP spid="91" grpId="0"/>
      <p:bldP spid="92" grpId="0"/>
      <p:bldP spid="97" grpId="0"/>
      <p:bldP spid="101" grpId="0"/>
      <p:bldP spid="102" grpId="0"/>
      <p:bldP spid="108" grpId="0"/>
      <p:bldP spid="109" grpId="0"/>
      <p:bldP spid="1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799"/>
            <a:ext cx="6508377" cy="746221"/>
          </a:xfrm>
        </p:spPr>
        <p:txBody>
          <a:bodyPr/>
          <a:lstStyle/>
          <a:p>
            <a:r>
              <a:rPr lang="en-US" sz="2800" dirty="0" smtClean="0">
                <a:solidFill>
                  <a:srgbClr val="2C7C9F"/>
                </a:solidFill>
              </a:rPr>
              <a:t>2016 Post-65 Group Medical Plans</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57201265"/>
              </p:ext>
            </p:extLst>
          </p:nvPr>
        </p:nvGraphicFramePr>
        <p:xfrm>
          <a:off x="397931" y="1251506"/>
          <a:ext cx="8322735" cy="4977675"/>
        </p:xfrm>
        <a:graphic>
          <a:graphicData uri="http://schemas.openxmlformats.org/drawingml/2006/table">
            <a:tbl>
              <a:tblPr firstRow="1" bandRow="1">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effectLst>
                  <a:outerShdw blurRad="40000" dist="20000" dir="5400000" rotWithShape="0">
                    <a:srgbClr val="000000">
                      <a:alpha val="38000"/>
                    </a:srgbClr>
                  </a:outerShdw>
                </a:effectLst>
              </a:tblPr>
              <a:tblGrid>
                <a:gridCol w="1083736"/>
                <a:gridCol w="1430866"/>
                <a:gridCol w="1614649"/>
                <a:gridCol w="1628085"/>
                <a:gridCol w="1261533"/>
                <a:gridCol w="1303866"/>
              </a:tblGrid>
              <a:tr h="51646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000000"/>
                          </a:solidFill>
                        </a:rPr>
                        <a:t>Plan</a:t>
                      </a:r>
                      <a:r>
                        <a:rPr lang="en-US" sz="1400" b="1" baseline="0" dirty="0" smtClean="0">
                          <a:solidFill>
                            <a:srgbClr val="000000"/>
                          </a:solidFill>
                        </a:rPr>
                        <a:t> Type</a:t>
                      </a:r>
                      <a:endParaRPr lang="en-US" sz="1400" b="1"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r>
                        <a:rPr lang="en-US" sz="1400" b="1" u="sng" dirty="0" smtClean="0">
                          <a:solidFill>
                            <a:schemeClr val="tx1"/>
                          </a:solidFill>
                        </a:rPr>
                        <a:t>Premium</a:t>
                      </a:r>
                      <a:r>
                        <a:rPr lang="en-US" sz="1400" b="1" dirty="0" smtClean="0">
                          <a:solidFill>
                            <a:schemeClr val="tx1"/>
                          </a:solidFill>
                        </a:rPr>
                        <a:t> ESA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u="sng" dirty="0" smtClean="0">
                          <a:solidFill>
                            <a:schemeClr val="tx1"/>
                          </a:solidFill>
                        </a:rPr>
                        <a:t>Plus</a:t>
                      </a:r>
                      <a:r>
                        <a:rPr lang="en-US" sz="1400" b="1" dirty="0" smtClean="0">
                          <a:solidFill>
                            <a:schemeClr val="tx1"/>
                          </a:solidFill>
                        </a:rPr>
                        <a:t> PPO/ESA-PPO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a:t>
                      </a:r>
                      <a:r>
                        <a:rPr lang="en-US" sz="1400" b="1" dirty="0" smtClean="0">
                          <a:solidFill>
                            <a:schemeClr val="tx1"/>
                          </a:solidFill>
                        </a:rPr>
                        <a:t> </a:t>
                      </a:r>
                      <a:r>
                        <a:rPr lang="en-US" sz="1400" b="1" u="sng" dirty="0" smtClean="0">
                          <a:solidFill>
                            <a:schemeClr val="tx1"/>
                          </a:solidFill>
                        </a:rPr>
                        <a:t>Standard</a:t>
                      </a:r>
                      <a:r>
                        <a:rPr lang="en-US" sz="1400" b="1" dirty="0" smtClean="0">
                          <a:solidFill>
                            <a:schemeClr val="tx1"/>
                          </a:solidFill>
                        </a:rPr>
                        <a:t> PPO/ESA-PPO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D9E8F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b="1" dirty="0" smtClean="0">
                          <a:solidFill>
                            <a:schemeClr val="tx1"/>
                          </a:solidFill>
                        </a:rPr>
                        <a:t>Aetna SRM </a:t>
                      </a:r>
                    </a:p>
                    <a:p>
                      <a:pPr algn="ctr"/>
                      <a:r>
                        <a:rPr lang="en-US" sz="1400" b="1" dirty="0" smtClean="0">
                          <a:solidFill>
                            <a:schemeClr val="tx1"/>
                          </a:solidFill>
                        </a:rPr>
                        <a:t>Plan L</a:t>
                      </a:r>
                      <a:endParaRPr lang="en-US"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Aetna SRM</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Plan K</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53848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000000"/>
                          </a:solidFill>
                        </a:rPr>
                        <a:t>Plan Deductible</a:t>
                      </a:r>
                      <a:endParaRPr lang="en-US" sz="12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$0 in-</a:t>
                      </a:r>
                      <a:r>
                        <a:rPr lang="en-US" sz="1200" baseline="0" dirty="0" smtClean="0">
                          <a:solidFill>
                            <a:schemeClr val="tx1"/>
                          </a:solidFill>
                        </a:rPr>
                        <a:t> and out-of-network</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 in-</a:t>
                      </a:r>
                      <a:r>
                        <a:rPr lang="en-US" sz="1200" baseline="0" dirty="0" smtClean="0">
                          <a:solidFill>
                            <a:schemeClr val="tx1"/>
                          </a:solidFill>
                        </a:rPr>
                        <a:t> and out-of-network</a:t>
                      </a:r>
                      <a:endParaRPr lang="en-US"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 in-</a:t>
                      </a:r>
                      <a:r>
                        <a:rPr lang="en-US" sz="1200" baseline="0" dirty="0" smtClean="0">
                          <a:solidFill>
                            <a:schemeClr val="tx1"/>
                          </a:solidFill>
                        </a:rPr>
                        <a:t> and out-of-network</a:t>
                      </a:r>
                      <a:endParaRPr lang="en-US"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$0 </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r>
              <a:tr h="538481">
                <a:tc>
                  <a:txBody>
                    <a:bodyPr/>
                    <a:lstStyle/>
                    <a:p>
                      <a:r>
                        <a:rPr lang="en-US" sz="1200" b="1" dirty="0" smtClean="0">
                          <a:solidFill>
                            <a:srgbClr val="000000"/>
                          </a:solidFill>
                        </a:rPr>
                        <a:t>Medicare Deductible </a:t>
                      </a:r>
                      <a:endParaRPr lang="en-US" sz="12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0CC"/>
                    </a:solidFill>
                  </a:tcPr>
                </a:tc>
                <a:tc>
                  <a:txBody>
                    <a:bodyPr/>
                    <a:lstStyle/>
                    <a:p>
                      <a:r>
                        <a:rPr lang="en-US" sz="1200" dirty="0" smtClean="0">
                          <a:solidFill>
                            <a:schemeClr val="tx1"/>
                          </a:solidFill>
                        </a:rPr>
                        <a:t>$0</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0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0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0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25% of Part A</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100% of Part B</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0CC"/>
                    </a:solidFill>
                  </a:tcPr>
                </a:tc>
                <a:tc>
                  <a:txBody>
                    <a:bodyPr/>
                    <a:lstStyle/>
                    <a:p>
                      <a:r>
                        <a:rPr lang="en-US" sz="1200" dirty="0" smtClean="0">
                          <a:solidFill>
                            <a:schemeClr val="tx1"/>
                          </a:solidFill>
                        </a:rPr>
                        <a:t>50% of</a:t>
                      </a:r>
                      <a:r>
                        <a:rPr lang="en-US" sz="1200" baseline="0" dirty="0" smtClean="0">
                          <a:solidFill>
                            <a:schemeClr val="tx1"/>
                          </a:solidFill>
                        </a:rPr>
                        <a:t> Part A</a:t>
                      </a:r>
                    </a:p>
                    <a:p>
                      <a:r>
                        <a:rPr lang="en-US" sz="1200" baseline="0" dirty="0" smtClean="0">
                          <a:solidFill>
                            <a:schemeClr val="tx1"/>
                          </a:solidFill>
                        </a:rPr>
                        <a:t>100% of Part B</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0CC"/>
                    </a:solidFill>
                  </a:tcPr>
                </a:tc>
              </a:tr>
              <a:tr h="4707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000000"/>
                          </a:solidFill>
                        </a:rPr>
                        <a:t>Primary Care</a:t>
                      </a:r>
                      <a:endParaRPr lang="en-US" sz="12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$15 copay *</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15% coinsurance </a:t>
                      </a:r>
                    </a:p>
                    <a:p>
                      <a:r>
                        <a:rPr lang="en-US" sz="900" i="1" dirty="0" smtClean="0">
                          <a:solidFill>
                            <a:schemeClr val="tx1"/>
                          </a:solidFill>
                        </a:rPr>
                        <a:t>(in-network) </a:t>
                      </a:r>
                    </a:p>
                    <a:p>
                      <a:r>
                        <a:rPr lang="en-US" sz="1200" dirty="0" smtClean="0">
                          <a:solidFill>
                            <a:schemeClr val="tx1"/>
                          </a:solidFill>
                        </a:rPr>
                        <a:t>25% </a:t>
                      </a:r>
                    </a:p>
                    <a:p>
                      <a:r>
                        <a:rPr lang="en-US" sz="900" i="1" dirty="0" smtClean="0">
                          <a:solidFill>
                            <a:schemeClr val="tx1"/>
                          </a:solidFill>
                        </a:rPr>
                        <a:t>(out-of-network)</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$15 copay </a:t>
                      </a:r>
                      <a:r>
                        <a:rPr lang="en-US" sz="900" i="1" dirty="0" smtClean="0">
                          <a:solidFill>
                            <a:schemeClr val="tx1"/>
                          </a:solidFill>
                        </a:rPr>
                        <a:t>(in-network)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30% coinsurance </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i="1" dirty="0" smtClean="0">
                          <a:solidFill>
                            <a:schemeClr val="tx1"/>
                          </a:solidFill>
                        </a:rPr>
                        <a:t>(out-of-network)</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25% coinsurance</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50% coinsurance</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r>
              <a:tr h="51985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000000"/>
                          </a:solidFill>
                        </a:rPr>
                        <a:t>Specialist</a:t>
                      </a:r>
                      <a:endParaRPr lang="en-US" sz="12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aseline="0" dirty="0" smtClean="0">
                          <a:solidFill>
                            <a:schemeClr val="tx1"/>
                          </a:solidFill>
                        </a:rPr>
                        <a:t>$15 copay * </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15% coinsurance </a:t>
                      </a:r>
                    </a:p>
                    <a:p>
                      <a:r>
                        <a:rPr lang="en-US" sz="900" i="1" dirty="0" smtClean="0">
                          <a:solidFill>
                            <a:schemeClr val="tx1"/>
                          </a:solidFill>
                        </a:rPr>
                        <a:t>(in-network) </a:t>
                      </a:r>
                    </a:p>
                    <a:p>
                      <a:r>
                        <a:rPr lang="en-US" sz="1200" dirty="0" smtClean="0">
                          <a:solidFill>
                            <a:schemeClr val="tx1"/>
                          </a:solidFill>
                        </a:rPr>
                        <a:t>25%</a:t>
                      </a:r>
                      <a:r>
                        <a:rPr lang="en-US" sz="1200" baseline="0" dirty="0" smtClean="0">
                          <a:solidFill>
                            <a:schemeClr val="tx1"/>
                          </a:solidFill>
                        </a:rPr>
                        <a:t> coinsurance </a:t>
                      </a:r>
                    </a:p>
                    <a:p>
                      <a:r>
                        <a:rPr lang="en-US" sz="900" i="1" baseline="0" dirty="0" smtClean="0">
                          <a:solidFill>
                            <a:schemeClr val="tx1"/>
                          </a:solidFill>
                        </a:rPr>
                        <a:t>(out-of-network)</a:t>
                      </a:r>
                      <a:r>
                        <a:rPr lang="en-US" sz="1200" baseline="0" dirty="0" smtClean="0">
                          <a:solidFill>
                            <a:schemeClr val="tx1"/>
                          </a:solidFill>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$40 copay </a:t>
                      </a:r>
                      <a:r>
                        <a:rPr lang="en-US" sz="900" i="1" dirty="0" smtClean="0">
                          <a:solidFill>
                            <a:schemeClr val="tx1"/>
                          </a:solidFill>
                        </a:rPr>
                        <a:t>(in-network)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30% coinsurance</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i="1" dirty="0" smtClean="0">
                          <a:solidFill>
                            <a:schemeClr val="tx1"/>
                          </a:solidFill>
                        </a:rPr>
                        <a:t>(out-of-network)</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25% coinsurance</a:t>
                      </a:r>
                    </a:p>
                    <a:p>
                      <a:endParaRPr lang="en-US"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50% coinsurance</a:t>
                      </a:r>
                    </a:p>
                    <a:p>
                      <a:endParaRPr lang="en-US"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r>
              <a:tr h="6241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000000"/>
                          </a:solidFill>
                        </a:rPr>
                        <a:t>Preventive Care</a:t>
                      </a:r>
                      <a:endParaRPr lang="en-US" sz="12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100% by the Plan</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100% by the Plan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solidFill>
                            <a:schemeClr val="tx1"/>
                          </a:solidFill>
                        </a:rPr>
                        <a:t>100% by the Plan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rtl="0"/>
                      <a:r>
                        <a:rPr lang="en-US" sz="1200" b="0" i="0" u="none" strike="noStrike" kern="1200" baseline="0" dirty="0" smtClean="0">
                          <a:solidFill>
                            <a:schemeClr val="tx1"/>
                          </a:solidFill>
                          <a:latin typeface="+mn-lt"/>
                          <a:ea typeface="+mn-ea"/>
                          <a:cs typeface="+mn-cs"/>
                        </a:rPr>
                        <a:t>Some preventive care paid by Medicare</a:t>
                      </a:r>
                      <a:endParaRPr lang="en-US" sz="1200" baseline="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Some preventive care paid by Medicare</a:t>
                      </a:r>
                      <a:endParaRPr lang="en-US" sz="1200" baseline="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r>
              <a:tr h="6241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baseline="0" dirty="0" smtClean="0">
                          <a:solidFill>
                            <a:srgbClr val="000000"/>
                          </a:solidFill>
                        </a:rPr>
                        <a:t>Out-of-Pocket Limit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$2,000 </a:t>
                      </a:r>
                      <a:r>
                        <a:rPr lang="en-US" sz="1200" baseline="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$2,750 </a:t>
                      </a:r>
                      <a:r>
                        <a:rPr lang="en-US" sz="900" i="1" dirty="0" smtClean="0"/>
                        <a:t>(in-network)</a:t>
                      </a:r>
                    </a:p>
                    <a:p>
                      <a:r>
                        <a:rPr lang="en-US" sz="1200" dirty="0" smtClean="0"/>
                        <a:t>$5,500  </a:t>
                      </a:r>
                    </a:p>
                    <a:p>
                      <a:r>
                        <a:rPr lang="en-US" sz="900" i="1" baseline="0" dirty="0" smtClean="0"/>
                        <a:t>(out-of-network)</a:t>
                      </a:r>
                      <a:endParaRPr lang="en-US" sz="900"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$6,700 </a:t>
                      </a:r>
                      <a:r>
                        <a:rPr lang="en-US" sz="1000" i="1" dirty="0" smtClean="0"/>
                        <a:t>(in-network)</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$10,000  </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i="1" dirty="0" smtClean="0"/>
                        <a:t>(out-of-network)</a:t>
                      </a:r>
                      <a:endParaRPr lang="en-US" sz="900"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rtl="0"/>
                      <a:r>
                        <a:rPr lang="en-US" sz="1200" b="0" i="0" u="none" strike="noStrike" kern="1200" baseline="0" dirty="0" smtClean="0">
                          <a:solidFill>
                            <a:schemeClr val="dk1"/>
                          </a:solidFill>
                          <a:latin typeface="+mn-lt"/>
                          <a:ea typeface="+mn-ea"/>
                          <a:cs typeface="+mn-cs"/>
                        </a:rPr>
                        <a:t>$2,470 </a:t>
                      </a:r>
                    </a:p>
                    <a:p>
                      <a:pPr rtl="0"/>
                      <a:r>
                        <a:rPr lang="en-US" sz="900" b="0" i="1" u="none" strike="noStrike" kern="1200" baseline="0" dirty="0" smtClean="0">
                          <a:solidFill>
                            <a:schemeClr val="dk1"/>
                          </a:solidFill>
                          <a:latin typeface="+mn-lt"/>
                          <a:ea typeface="+mn-ea"/>
                          <a:cs typeface="+mn-cs"/>
                        </a:rPr>
                        <a:t>(2015 calculation)</a:t>
                      </a:r>
                      <a:endParaRPr lang="en-US" sz="900" baseline="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$4,940</a:t>
                      </a:r>
                    </a:p>
                    <a:p>
                      <a:r>
                        <a:rPr lang="en-US" sz="900" i="1" dirty="0" smtClean="0"/>
                        <a:t>(2015 calculation)</a:t>
                      </a:r>
                      <a:endParaRPr lang="en-US" sz="900"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r>
            </a:tbl>
          </a:graphicData>
        </a:graphic>
      </p:graphicFrame>
      <p:sp>
        <p:nvSpPr>
          <p:cNvPr id="8" name="TextBox 7"/>
          <p:cNvSpPr txBox="1"/>
          <p:nvPr/>
        </p:nvSpPr>
        <p:spPr>
          <a:xfrm>
            <a:off x="318959" y="6230208"/>
            <a:ext cx="3725333" cy="246221"/>
          </a:xfrm>
          <a:prstGeom prst="rect">
            <a:avLst/>
          </a:prstGeom>
          <a:noFill/>
        </p:spPr>
        <p:txBody>
          <a:bodyPr wrap="square" rtlCol="0">
            <a:spAutoFit/>
          </a:bodyPr>
          <a:lstStyle/>
          <a:p>
            <a:r>
              <a:rPr lang="en-US" sz="1000" dirty="0" smtClean="0"/>
              <a:t>*In- and out-of-network</a:t>
            </a:r>
            <a:endParaRPr lang="en-US" sz="1000" dirty="0"/>
          </a:p>
        </p:txBody>
      </p:sp>
      <p:sp>
        <p:nvSpPr>
          <p:cNvPr id="9" name="TextBox 37"/>
          <p:cNvSpPr txBox="1">
            <a:spLocks noChangeArrowheads="1"/>
          </p:cNvSpPr>
          <p:nvPr/>
        </p:nvSpPr>
        <p:spPr bwMode="auto">
          <a:xfrm>
            <a:off x="320171" y="6472214"/>
            <a:ext cx="410333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800" dirty="0"/>
              <a:t>NOTES: The ESA-PPO Plan has the same benefits as the In-Network PPO Plan.</a:t>
            </a:r>
          </a:p>
          <a:p>
            <a:pPr algn="l" eaLnBrk="1" hangingPunct="1"/>
            <a:r>
              <a:rPr lang="en-US" sz="800" dirty="0" smtClean="0"/>
              <a:t>Aetna’s </a:t>
            </a:r>
            <a:r>
              <a:rPr lang="en-US" sz="800" dirty="0"/>
              <a:t>GMS Plans A and L will be offered in Florida in place of SRM Plans K and L. </a:t>
            </a:r>
          </a:p>
        </p:txBody>
      </p:sp>
      <p:sp>
        <p:nvSpPr>
          <p:cNvPr id="10" name="TextBox 18"/>
          <p:cNvSpPr txBox="1">
            <a:spLocks noChangeArrowheads="1"/>
          </p:cNvSpPr>
          <p:nvPr/>
        </p:nvSpPr>
        <p:spPr bwMode="auto">
          <a:xfrm>
            <a:off x="4612024" y="6294239"/>
            <a:ext cx="4326472"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900" dirty="0" smtClean="0"/>
              <a:t>For 2016, </a:t>
            </a:r>
            <a:r>
              <a:rPr lang="en-US" sz="900" dirty="0"/>
              <a:t>the SRM Plans are not available in VT, </a:t>
            </a:r>
            <a:r>
              <a:rPr lang="en-US" sz="900" dirty="0" smtClean="0"/>
              <a:t>MD, MN</a:t>
            </a:r>
            <a:r>
              <a:rPr lang="en-US" sz="900" dirty="0"/>
              <a:t>, and </a:t>
            </a:r>
            <a:r>
              <a:rPr lang="en-US" sz="900" dirty="0" smtClean="0"/>
              <a:t>U.S. Territories.</a:t>
            </a:r>
            <a:endParaRPr lang="en-US" sz="900" dirty="0"/>
          </a:p>
        </p:txBody>
      </p:sp>
    </p:spTree>
    <p:extLst>
      <p:ext uri="{BB962C8B-B14F-4D97-AF65-F5344CB8AC3E}">
        <p14:creationId xmlns:p14="http://schemas.microsoft.com/office/powerpoint/2010/main" val="4148076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1354"/>
            <a:ext cx="6508377" cy="1143000"/>
          </a:xfrm>
        </p:spPr>
        <p:txBody>
          <a:bodyPr/>
          <a:lstStyle/>
          <a:p>
            <a:r>
              <a:rPr lang="en-US" sz="3200" dirty="0" smtClean="0">
                <a:solidFill>
                  <a:srgbClr val="2C7C9F"/>
                </a:solidFill>
              </a:rPr>
              <a:t>How Post-65 Medical Plans Work</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5</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415794364"/>
              </p:ext>
            </p:extLst>
          </p:nvPr>
        </p:nvGraphicFramePr>
        <p:xfrm>
          <a:off x="254001" y="2174591"/>
          <a:ext cx="8686052" cy="3622810"/>
        </p:xfrm>
        <a:graphic>
          <a:graphicData uri="http://schemas.openxmlformats.org/drawingml/2006/table">
            <a:tbl>
              <a:tblPr firstRow="1" bandRow="1">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effectLst>
                  <a:outerShdw blurRad="40000" dist="20000" dir="5400000" rotWithShape="0">
                    <a:srgbClr val="000000">
                      <a:alpha val="38000"/>
                    </a:srgbClr>
                  </a:outerShdw>
                </a:effectLst>
              </a:tblPr>
              <a:tblGrid>
                <a:gridCol w="1378460"/>
                <a:gridCol w="1534072"/>
                <a:gridCol w="1574800"/>
                <a:gridCol w="1752600"/>
                <a:gridCol w="1262061"/>
                <a:gridCol w="1184059"/>
              </a:tblGrid>
              <a:tr h="84589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Plan</a:t>
                      </a:r>
                      <a:r>
                        <a:rPr lang="en-US" sz="1300" b="1" baseline="0" dirty="0" smtClean="0">
                          <a:solidFill>
                            <a:schemeClr val="tx1"/>
                          </a:solidFill>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300" b="1" baseline="0" dirty="0" smtClean="0">
                          <a:solidFill>
                            <a:schemeClr val="tx1"/>
                          </a:solidFill>
                        </a:rPr>
                        <a:t>Type</a:t>
                      </a:r>
                      <a:endParaRPr lang="en-US" sz="1300" b="1" dirty="0" smtClean="0">
                        <a:solidFill>
                          <a:schemeClr val="tx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r>
                        <a:rPr lang="en-US" sz="1400" b="1" u="sng" dirty="0" smtClean="0">
                          <a:solidFill>
                            <a:schemeClr val="tx1"/>
                          </a:solidFill>
                        </a:rPr>
                        <a:t>Premium</a:t>
                      </a:r>
                      <a:r>
                        <a:rPr lang="en-US" sz="1400" b="1" dirty="0" smtClean="0">
                          <a:solidFill>
                            <a:schemeClr val="tx1"/>
                          </a:solidFill>
                        </a:rPr>
                        <a:t> ESA</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u="sng" dirty="0" smtClean="0">
                          <a:solidFill>
                            <a:schemeClr val="tx1"/>
                          </a:solidFill>
                        </a:rPr>
                        <a:t>Plus</a:t>
                      </a:r>
                      <a:r>
                        <a:rPr lang="en-US" sz="1400" b="1" dirty="0" smtClean="0">
                          <a:solidFill>
                            <a:schemeClr val="tx1"/>
                          </a:solidFill>
                        </a:rPr>
                        <a:t> PPO/ESA-PPO</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r>
                        <a:rPr lang="en-US" sz="1400" b="1" u="sng" dirty="0" smtClean="0">
                          <a:solidFill>
                            <a:schemeClr val="tx1"/>
                          </a:solidFill>
                        </a:rPr>
                        <a:t>Standard</a:t>
                      </a:r>
                      <a:r>
                        <a:rPr lang="en-US" sz="1400" b="1" dirty="0" smtClean="0">
                          <a:solidFill>
                            <a:schemeClr val="tx1"/>
                          </a:solidFill>
                        </a:rPr>
                        <a:t> PPO/ESA-PPO</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b="1" dirty="0" smtClean="0">
                          <a:solidFill>
                            <a:schemeClr val="tx1"/>
                          </a:solidFill>
                        </a:rPr>
                        <a:t>Aetna SRM </a:t>
                      </a:r>
                    </a:p>
                    <a:p>
                      <a:pPr algn="ctr"/>
                      <a:r>
                        <a:rPr lang="en-US" sz="1400" b="1" dirty="0" smtClean="0">
                          <a:solidFill>
                            <a:schemeClr val="tx1"/>
                          </a:solidFill>
                        </a:rPr>
                        <a:t>Plan L</a:t>
                      </a:r>
                      <a:endParaRPr lang="en-US" sz="1400" b="1" dirty="0">
                        <a:solidFill>
                          <a:schemeClr val="tx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3C8A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Aetna SRM</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Plan K</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3C8A5"/>
                    </a:solidFill>
                  </a:tcPr>
                </a:tc>
              </a:tr>
              <a:tr h="60773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Primary Care Charge</a:t>
                      </a:r>
                      <a:endParaRPr lang="en-US" sz="1300" b="1" dirty="0">
                        <a:solidFill>
                          <a:schemeClr val="bg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$200</a:t>
                      </a:r>
                      <a:endParaRPr lang="en-US" sz="1200"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$200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$200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$200 </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$200 </a:t>
                      </a:r>
                      <a:endParaRPr lang="en-US" sz="1200"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5091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solidFill>
                            <a:srgbClr val="B10000"/>
                          </a:solidFill>
                        </a:rPr>
                        <a:t>Medicare</a:t>
                      </a:r>
                      <a:r>
                        <a:rPr lang="en-US" sz="1300" b="1" baseline="0" dirty="0" smtClean="0">
                          <a:solidFill>
                            <a:srgbClr val="B10000"/>
                          </a:solidFill>
                        </a:rPr>
                        <a:t> Pays</a:t>
                      </a:r>
                      <a:endParaRPr lang="en-US" sz="13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$0</a:t>
                      </a:r>
                      <a:endParaRPr lang="en-US" sz="12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rgbClr val="B10000"/>
                          </a:solidFill>
                        </a:rPr>
                        <a:t>$0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$160</a:t>
                      </a:r>
                      <a:endParaRPr lang="en-US" sz="12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$160</a:t>
                      </a:r>
                      <a:endParaRPr lang="en-US" sz="12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5256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Aetna Pays</a:t>
                      </a:r>
                      <a:endParaRPr lang="en-US" sz="1300" b="1" dirty="0">
                        <a:solidFill>
                          <a:schemeClr val="bg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t>$185</a:t>
                      </a:r>
                      <a:endParaRPr lang="en-US" sz="1200" b="1"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baseline="0" dirty="0" smtClean="0"/>
                        <a:t>$170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$185</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t>$30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t>$20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82205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i="0" dirty="0" smtClean="0"/>
                        <a:t>You Pay</a:t>
                      </a:r>
                      <a:endParaRPr lang="en-US" sz="1300" b="1" i="0" dirty="0">
                        <a:solidFill>
                          <a:schemeClr val="bg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0" i="0" dirty="0" smtClean="0"/>
                        <a:t>$15 copay</a:t>
                      </a:r>
                    </a:p>
                    <a:p>
                      <a:r>
                        <a:rPr lang="en-US" sz="1200" b="0" i="0" dirty="0" smtClean="0"/>
                        <a:t>(in- and out-of-network)</a:t>
                      </a:r>
                      <a:endParaRPr lang="en-US" sz="1200" b="0" i="0"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smtClean="0"/>
                        <a:t>$30 coinsurance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smtClean="0"/>
                        <a:t>(in-network)</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0" i="0" dirty="0" smtClean="0"/>
                        <a:t>$15 copay</a:t>
                      </a:r>
                    </a:p>
                    <a:p>
                      <a:r>
                        <a:rPr lang="en-US" sz="1200" b="0" i="0" dirty="0" smtClean="0"/>
                        <a:t>(in-network)</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rtl="0"/>
                      <a:r>
                        <a:rPr lang="en-US" sz="1200" b="0" i="0" baseline="0" dirty="0" smtClean="0"/>
                        <a:t>$10 coinsurance</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baseline="0" dirty="0" smtClean="0"/>
                        <a:t>$20 coinsurance</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r>
            </a:tbl>
          </a:graphicData>
        </a:graphic>
      </p:graphicFrame>
      <p:sp>
        <p:nvSpPr>
          <p:cNvPr id="13" name="Text Box 16"/>
          <p:cNvSpPr txBox="1">
            <a:spLocks noChangeArrowheads="1"/>
          </p:cNvSpPr>
          <p:nvPr/>
        </p:nvSpPr>
        <p:spPr bwMode="auto">
          <a:xfrm>
            <a:off x="472008" y="1386632"/>
            <a:ext cx="324304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dirty="0" smtClean="0">
                <a:solidFill>
                  <a:schemeClr val="tx1">
                    <a:lumMod val="50000"/>
                    <a:lumOff val="50000"/>
                  </a:schemeClr>
                </a:solidFill>
              </a:rPr>
              <a:t>Primary Care Charge</a:t>
            </a:r>
            <a:endParaRPr lang="en-US" sz="1800" b="1" i="1" baseline="60000" dirty="0">
              <a:solidFill>
                <a:schemeClr val="tx1">
                  <a:lumMod val="50000"/>
                  <a:lumOff val="50000"/>
                </a:schemeClr>
              </a:solidFill>
            </a:endParaRPr>
          </a:p>
        </p:txBody>
      </p:sp>
    </p:spTree>
    <p:extLst>
      <p:ext uri="{BB962C8B-B14F-4D97-AF65-F5344CB8AC3E}">
        <p14:creationId xmlns:p14="http://schemas.microsoft.com/office/powerpoint/2010/main" val="260113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1354"/>
            <a:ext cx="6508377" cy="1143000"/>
          </a:xfrm>
        </p:spPr>
        <p:txBody>
          <a:bodyPr/>
          <a:lstStyle/>
          <a:p>
            <a:r>
              <a:rPr lang="en-US" sz="3200" dirty="0" smtClean="0">
                <a:solidFill>
                  <a:srgbClr val="2C7C9F"/>
                </a:solidFill>
              </a:rPr>
              <a:t>How Post-65 Medical Plans Work</a:t>
            </a:r>
            <a:endParaRPr lang="en-US" sz="32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6</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444903383"/>
              </p:ext>
            </p:extLst>
          </p:nvPr>
        </p:nvGraphicFramePr>
        <p:xfrm>
          <a:off x="254001" y="2185920"/>
          <a:ext cx="8686052" cy="3570491"/>
        </p:xfrm>
        <a:graphic>
          <a:graphicData uri="http://schemas.openxmlformats.org/drawingml/2006/table">
            <a:tbl>
              <a:tblPr firstRow="1" bandRow="1">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effectLst>
                  <a:outerShdw blurRad="40000" dist="20000" dir="5400000" rotWithShape="0">
                    <a:srgbClr val="000000">
                      <a:alpha val="38000"/>
                    </a:srgbClr>
                  </a:outerShdw>
                </a:effectLst>
              </a:tblPr>
              <a:tblGrid>
                <a:gridCol w="1378460"/>
                <a:gridCol w="1538294"/>
                <a:gridCol w="1632896"/>
                <a:gridCol w="1779770"/>
                <a:gridCol w="1172573"/>
                <a:gridCol w="1184059"/>
              </a:tblGrid>
              <a:tr h="110592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Plan</a:t>
                      </a:r>
                      <a:r>
                        <a:rPr lang="en-US" sz="1300" b="1" baseline="0" dirty="0" smtClean="0">
                          <a:solidFill>
                            <a:schemeClr val="tx1"/>
                          </a:solidFill>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300" b="1" baseline="0" dirty="0" smtClean="0">
                          <a:solidFill>
                            <a:schemeClr val="tx1"/>
                          </a:solidFill>
                        </a:rPr>
                        <a:t>Type</a:t>
                      </a:r>
                      <a:endParaRPr lang="en-US" sz="1300" b="1" dirty="0" smtClean="0">
                        <a:solidFill>
                          <a:schemeClr val="tx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r>
                        <a:rPr lang="en-US" sz="1400" b="1" u="sng" dirty="0" smtClean="0">
                          <a:solidFill>
                            <a:schemeClr val="tx1"/>
                          </a:solidFill>
                        </a:rPr>
                        <a:t>Premium</a:t>
                      </a:r>
                      <a:r>
                        <a:rPr lang="en-US" sz="1400" b="1" dirty="0" smtClean="0">
                          <a:solidFill>
                            <a:schemeClr val="tx1"/>
                          </a:solidFill>
                        </a:rPr>
                        <a:t> ESA</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u="sng" dirty="0" smtClean="0">
                          <a:solidFill>
                            <a:schemeClr val="tx1"/>
                          </a:solidFill>
                        </a:rPr>
                        <a:t>Plus</a:t>
                      </a:r>
                      <a:r>
                        <a:rPr lang="en-US" sz="1400" b="1" dirty="0" smtClean="0">
                          <a:solidFill>
                            <a:schemeClr val="tx1"/>
                          </a:solidFill>
                        </a:rPr>
                        <a:t> PPO/ESA-PPO</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Aetna Medicare Advantage </a:t>
                      </a:r>
                      <a:r>
                        <a:rPr lang="en-US" sz="1400" b="1" u="sng" dirty="0" smtClean="0">
                          <a:solidFill>
                            <a:schemeClr val="tx1"/>
                          </a:solidFill>
                        </a:rPr>
                        <a:t>Standard</a:t>
                      </a:r>
                      <a:r>
                        <a:rPr lang="en-US" sz="1400" b="1" dirty="0" smtClean="0">
                          <a:solidFill>
                            <a:schemeClr val="tx1"/>
                          </a:solidFill>
                        </a:rPr>
                        <a:t> PPO/ESA-PPO</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b="1" dirty="0" smtClean="0">
                          <a:solidFill>
                            <a:schemeClr val="tx1"/>
                          </a:solidFill>
                        </a:rPr>
                        <a:t>Aetna SRM </a:t>
                      </a:r>
                    </a:p>
                    <a:p>
                      <a:pPr algn="ctr"/>
                      <a:r>
                        <a:rPr lang="en-US" sz="1400" b="1" dirty="0" smtClean="0">
                          <a:solidFill>
                            <a:schemeClr val="tx1"/>
                          </a:solidFill>
                        </a:rPr>
                        <a:t>Plan L</a:t>
                      </a:r>
                      <a:endParaRPr lang="en-US" sz="1400" b="1" dirty="0">
                        <a:solidFill>
                          <a:schemeClr val="tx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3C8A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Aetna SRM</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Plan K</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3C8A5"/>
                    </a:solidFill>
                  </a:tcPr>
                </a:tc>
              </a:tr>
              <a:tr h="60773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Specialist Charge</a:t>
                      </a:r>
                      <a:endParaRPr lang="en-US" sz="1300" b="1" dirty="0">
                        <a:solidFill>
                          <a:schemeClr val="bg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$200</a:t>
                      </a:r>
                      <a:endParaRPr lang="en-US" sz="1200"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$200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$200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$200 </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t>$200 </a:t>
                      </a:r>
                      <a:endParaRPr lang="en-US" sz="1200"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5091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solidFill>
                            <a:srgbClr val="B10000"/>
                          </a:solidFill>
                        </a:rPr>
                        <a:t>Medicare</a:t>
                      </a:r>
                      <a:r>
                        <a:rPr lang="en-US" sz="1300" b="1" baseline="0" dirty="0" smtClean="0">
                          <a:solidFill>
                            <a:srgbClr val="B10000"/>
                          </a:solidFill>
                        </a:rPr>
                        <a:t> Pays</a:t>
                      </a:r>
                      <a:endParaRPr lang="en-US" sz="13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$0</a:t>
                      </a:r>
                      <a:endParaRPr lang="en-US" sz="12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rgbClr val="B10000"/>
                          </a:solidFill>
                        </a:rPr>
                        <a:t>$0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$160</a:t>
                      </a:r>
                      <a:endParaRPr lang="en-US" sz="12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solidFill>
                            <a:srgbClr val="B10000"/>
                          </a:solidFill>
                        </a:rPr>
                        <a:t>$160</a:t>
                      </a:r>
                      <a:endParaRPr lang="en-US" sz="1200" b="1" dirty="0">
                        <a:solidFill>
                          <a:srgbClr val="B10000"/>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5256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dirty="0" smtClean="0"/>
                        <a:t>Aetna Pays</a:t>
                      </a:r>
                      <a:endParaRPr lang="en-US" sz="1300" b="1" dirty="0">
                        <a:solidFill>
                          <a:schemeClr val="bg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t>$185</a:t>
                      </a:r>
                      <a:endParaRPr lang="en-US" sz="1200" b="1"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baseline="0" dirty="0" smtClean="0"/>
                        <a:t>$170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$160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t>$30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smtClean="0"/>
                        <a:t>$20</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82205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300" b="1" i="0" dirty="0" smtClean="0"/>
                        <a:t>You Pay</a:t>
                      </a:r>
                      <a:endParaRPr lang="en-US" sz="1300" b="1" i="0" dirty="0">
                        <a:solidFill>
                          <a:schemeClr val="bg1"/>
                        </a:solidFill>
                      </a:endParaRP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D5ED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0" i="0" dirty="0" smtClean="0"/>
                        <a:t>$15 copay</a:t>
                      </a:r>
                    </a:p>
                    <a:p>
                      <a:r>
                        <a:rPr lang="en-US" sz="1200" b="0" i="0" dirty="0" smtClean="0"/>
                        <a:t>(in- and out-of-network)</a:t>
                      </a:r>
                      <a:endParaRPr lang="en-US" sz="1200" b="0" i="0" dirty="0"/>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smtClean="0"/>
                        <a:t>$30 coinsurance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dirty="0" smtClean="0"/>
                        <a:t>(in-network)</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0" i="0" dirty="0" smtClean="0"/>
                        <a:t>$40 copay</a:t>
                      </a:r>
                    </a:p>
                    <a:p>
                      <a:r>
                        <a:rPr lang="en-US" sz="1200" b="0" i="0" dirty="0" smtClean="0"/>
                        <a:t>(in-network)</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rtl="0"/>
                      <a:r>
                        <a:rPr lang="en-US" sz="1200" b="0" i="0" baseline="0" dirty="0" smtClean="0"/>
                        <a:t>$10 coinsurance</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baseline="0" dirty="0" smtClean="0"/>
                        <a:t>$20 coinsurance</a:t>
                      </a:r>
                    </a:p>
                  </a:txBody>
                  <a:tcPr>
                    <a:lnL w="9525" cap="flat" cmpd="sng" algn="ctr">
                      <a:solidFill>
                        <a:srgbClr val="7F7F7F"/>
                      </a:solidFill>
                      <a:prstDash val="solid"/>
                      <a:round/>
                      <a:headEnd type="none" w="med" len="med"/>
                      <a:tailEnd type="none" w="med" len="med"/>
                    </a:lnL>
                    <a:lnR w="9525" cap="flat" cmpd="sng" algn="ctr">
                      <a:solidFill>
                        <a:srgbClr val="7F7F7F"/>
                      </a:solidFill>
                      <a:prstDash val="solid"/>
                      <a:round/>
                      <a:headEnd type="none" w="med" len="med"/>
                      <a:tailEnd type="none" w="med" len="med"/>
                    </a:lnR>
                    <a:lnT w="9525"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rgbClr val="F9E3D2"/>
                    </a:solidFill>
                  </a:tcPr>
                </a:tc>
              </a:tr>
            </a:tbl>
          </a:graphicData>
        </a:graphic>
      </p:graphicFrame>
      <p:sp>
        <p:nvSpPr>
          <p:cNvPr id="5" name="Text Box 16"/>
          <p:cNvSpPr txBox="1">
            <a:spLocks noChangeArrowheads="1"/>
          </p:cNvSpPr>
          <p:nvPr/>
        </p:nvSpPr>
        <p:spPr bwMode="auto">
          <a:xfrm>
            <a:off x="472008" y="1386632"/>
            <a:ext cx="324304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dirty="0" smtClean="0">
                <a:solidFill>
                  <a:schemeClr val="tx1">
                    <a:lumMod val="50000"/>
                    <a:lumOff val="50000"/>
                  </a:schemeClr>
                </a:solidFill>
              </a:rPr>
              <a:t>Specialist Charge</a:t>
            </a:r>
            <a:endParaRPr lang="en-US" sz="1800" b="1" i="1" baseline="60000" dirty="0">
              <a:solidFill>
                <a:schemeClr val="tx1">
                  <a:lumMod val="50000"/>
                  <a:lumOff val="50000"/>
                </a:schemeClr>
              </a:solidFill>
            </a:endParaRPr>
          </a:p>
        </p:txBody>
      </p:sp>
    </p:spTree>
    <p:extLst>
      <p:ext uri="{BB962C8B-B14F-4D97-AF65-F5344CB8AC3E}">
        <p14:creationId xmlns:p14="http://schemas.microsoft.com/office/powerpoint/2010/main" val="695972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1354"/>
            <a:ext cx="7112001" cy="1143000"/>
          </a:xfrm>
        </p:spPr>
        <p:txBody>
          <a:bodyPr/>
          <a:lstStyle/>
          <a:p>
            <a:r>
              <a:rPr lang="en-US" sz="2800" dirty="0" smtClean="0">
                <a:solidFill>
                  <a:srgbClr val="2C7C9F"/>
                </a:solidFill>
              </a:rPr>
              <a:t>How Medicare Advantage Plans Work</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7</a:t>
            </a:fld>
            <a:endParaRPr lang="en-US" dirty="0"/>
          </a:p>
        </p:txBody>
      </p:sp>
      <p:graphicFrame>
        <p:nvGraphicFramePr>
          <p:cNvPr id="6" name="Diagram 5"/>
          <p:cNvGraphicFramePr/>
          <p:nvPr>
            <p:extLst>
              <p:ext uri="{D42A27DB-BD31-4B8C-83A1-F6EECF244321}">
                <p14:modId xmlns:p14="http://schemas.microsoft.com/office/powerpoint/2010/main" val="1417273817"/>
              </p:ext>
            </p:extLst>
          </p:nvPr>
        </p:nvGraphicFramePr>
        <p:xfrm>
          <a:off x="457199" y="1744133"/>
          <a:ext cx="7967133" cy="4792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000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1354"/>
            <a:ext cx="7112001" cy="1143000"/>
          </a:xfrm>
        </p:spPr>
        <p:txBody>
          <a:bodyPr/>
          <a:lstStyle/>
          <a:p>
            <a:r>
              <a:rPr lang="en-US" sz="2800" dirty="0" smtClean="0">
                <a:solidFill>
                  <a:srgbClr val="2C7C9F"/>
                </a:solidFill>
              </a:rPr>
              <a:t>How Medicare Advantage Plans Work</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8</a:t>
            </a:fld>
            <a:endParaRPr lang="en-US" dirty="0"/>
          </a:p>
        </p:txBody>
      </p:sp>
      <p:sp>
        <p:nvSpPr>
          <p:cNvPr id="5" name="Rectangle 34"/>
          <p:cNvSpPr>
            <a:spLocks noChangeArrowheads="1"/>
          </p:cNvSpPr>
          <p:nvPr/>
        </p:nvSpPr>
        <p:spPr bwMode="auto">
          <a:xfrm>
            <a:off x="507996" y="1659469"/>
            <a:ext cx="8119537" cy="21467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lnSpc>
                <a:spcPct val="150000"/>
              </a:lnSpc>
            </a:pPr>
            <a:r>
              <a:rPr lang="en-US" b="1" dirty="0" smtClean="0"/>
              <a:t>Medical Management Services</a:t>
            </a:r>
          </a:p>
          <a:p>
            <a:pPr marL="285750" indent="-285750" algn="l">
              <a:lnSpc>
                <a:spcPct val="150000"/>
              </a:lnSpc>
              <a:buFont typeface="Arial"/>
              <a:buChar char="•"/>
            </a:pPr>
            <a:r>
              <a:rPr lang="en-US" dirty="0" smtClean="0"/>
              <a:t>Precertification is required for some in-network services.</a:t>
            </a:r>
          </a:p>
          <a:p>
            <a:pPr marL="285750" indent="-285750" algn="l">
              <a:lnSpc>
                <a:spcPct val="150000"/>
              </a:lnSpc>
              <a:buFont typeface="Arial"/>
              <a:buChar char="•"/>
            </a:pPr>
            <a:r>
              <a:rPr lang="en-US" dirty="0" smtClean="0"/>
              <a:t>Your doctor is responsible for pre-certifying certain medical services.</a:t>
            </a:r>
          </a:p>
          <a:p>
            <a:pPr marL="285750" indent="-285750" algn="l">
              <a:lnSpc>
                <a:spcPct val="150000"/>
              </a:lnSpc>
              <a:buFont typeface="Arial"/>
              <a:buChar char="•"/>
            </a:pPr>
            <a:r>
              <a:rPr lang="en-US" dirty="0" smtClean="0"/>
              <a:t>Standard turnaround time is 14 days (often sooner). Doctor can expedite the approval.  </a:t>
            </a:r>
            <a:endParaRPr lang="en-US" dirty="0"/>
          </a:p>
        </p:txBody>
      </p:sp>
      <p:sp>
        <p:nvSpPr>
          <p:cNvPr id="6" name="Rectangle 34"/>
          <p:cNvSpPr>
            <a:spLocks noChangeArrowheads="1"/>
          </p:cNvSpPr>
          <p:nvPr/>
        </p:nvSpPr>
        <p:spPr bwMode="auto">
          <a:xfrm>
            <a:off x="540649" y="4318522"/>
            <a:ext cx="7713135"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b="1" dirty="0" smtClean="0"/>
              <a:t>Hospice Care</a:t>
            </a:r>
          </a:p>
          <a:p>
            <a:pPr marL="285750" indent="-285750">
              <a:buFont typeface="Arial"/>
              <a:buChar char="•"/>
            </a:pPr>
            <a:r>
              <a:rPr lang="en-US" dirty="0" smtClean="0"/>
              <a:t>When </a:t>
            </a:r>
            <a:r>
              <a:rPr lang="en-US" dirty="0"/>
              <a:t>you enroll in </a:t>
            </a:r>
            <a:r>
              <a:rPr lang="en-US" dirty="0" smtClean="0"/>
              <a:t>a Medicare</a:t>
            </a:r>
            <a:r>
              <a:rPr lang="en-US" dirty="0"/>
              <a:t>-certified hospice program</a:t>
            </a:r>
            <a:r>
              <a:rPr lang="en-US" dirty="0" smtClean="0"/>
              <a:t>, your </a:t>
            </a:r>
            <a:r>
              <a:rPr lang="en-US" dirty="0"/>
              <a:t>hospice services and your Part </a:t>
            </a:r>
            <a:r>
              <a:rPr lang="en-US" dirty="0" smtClean="0"/>
              <a:t>A and </a:t>
            </a:r>
            <a:r>
              <a:rPr lang="en-US" dirty="0"/>
              <a:t>Part B services related to </a:t>
            </a:r>
            <a:r>
              <a:rPr lang="en-US" dirty="0" smtClean="0"/>
              <a:t>your terminal </a:t>
            </a:r>
            <a:r>
              <a:rPr lang="en-US" dirty="0"/>
              <a:t>condition are paid for </a:t>
            </a:r>
            <a:r>
              <a:rPr lang="en-US" dirty="0" smtClean="0"/>
              <a:t>by Original </a:t>
            </a:r>
            <a:r>
              <a:rPr lang="en-US" dirty="0"/>
              <a:t>Medicare</a:t>
            </a:r>
            <a:r>
              <a:rPr lang="en-US" dirty="0" smtClean="0"/>
              <a:t>, not the plan. </a:t>
            </a:r>
          </a:p>
        </p:txBody>
      </p:sp>
    </p:spTree>
    <p:extLst>
      <p:ext uri="{BB962C8B-B14F-4D97-AF65-F5344CB8AC3E}">
        <p14:creationId xmlns:p14="http://schemas.microsoft.com/office/powerpoint/2010/main" val="539871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280553"/>
            <a:ext cx="7670801" cy="1143000"/>
          </a:xfrm>
        </p:spPr>
        <p:txBody>
          <a:bodyPr/>
          <a:lstStyle/>
          <a:p>
            <a:r>
              <a:rPr lang="en-US" sz="2800" dirty="0" smtClean="0">
                <a:solidFill>
                  <a:srgbClr val="2C7C9F"/>
                </a:solidFill>
              </a:rPr>
              <a:t>How Standard Medicare Part D Works</a:t>
            </a:r>
            <a:endParaRPr lang="en-US" sz="2800" dirty="0">
              <a:solidFill>
                <a:srgbClr val="2C7C9F"/>
              </a:solidFill>
            </a:endParaRPr>
          </a:p>
        </p:txBody>
      </p:sp>
      <p:sp>
        <p:nvSpPr>
          <p:cNvPr id="4" name="Slide Number Placeholder 3"/>
          <p:cNvSpPr>
            <a:spLocks noGrp="1"/>
          </p:cNvSpPr>
          <p:nvPr>
            <p:ph type="sldNum" sz="quarter" idx="12"/>
          </p:nvPr>
        </p:nvSpPr>
        <p:spPr/>
        <p:txBody>
          <a:bodyPr/>
          <a:lstStyle/>
          <a:p>
            <a:fld id="{57AF16DE-A0D5-4438-950F-5B1E159C2C28}" type="slidenum">
              <a:rPr lang="en-US" smtClean="0"/>
              <a:pPr/>
              <a:t>9</a:t>
            </a:fld>
            <a:endParaRPr lang="en-US" dirty="0"/>
          </a:p>
        </p:txBody>
      </p:sp>
      <p:sp>
        <p:nvSpPr>
          <p:cNvPr id="5" name="Rectangle 27"/>
          <p:cNvSpPr>
            <a:spLocks noChangeArrowheads="1"/>
          </p:cNvSpPr>
          <p:nvPr/>
        </p:nvSpPr>
        <p:spPr bwMode="auto">
          <a:xfrm>
            <a:off x="304800" y="2546350"/>
            <a:ext cx="1752600" cy="1295400"/>
          </a:xfrm>
          <a:prstGeom prst="rect">
            <a:avLst/>
          </a:prstGeom>
          <a:solidFill>
            <a:schemeClr val="accent2"/>
          </a:solidFill>
          <a:ln w="9525">
            <a:noFill/>
            <a:miter lim="800000"/>
            <a:headEnd/>
            <a:tailEnd/>
          </a:ln>
        </p:spPr>
        <p:txBody>
          <a:bodyPr wrap="none" anchor="ctr">
            <a:prstTxWarp prst="textNoShape">
              <a:avLst/>
            </a:prstTxWarp>
          </a:bodyPr>
          <a:lstStyle/>
          <a:p>
            <a:endParaRPr lang="en-US"/>
          </a:p>
        </p:txBody>
      </p:sp>
      <p:sp>
        <p:nvSpPr>
          <p:cNvPr id="6" name="Text Box 28"/>
          <p:cNvSpPr txBox="1">
            <a:spLocks noChangeArrowheads="1"/>
          </p:cNvSpPr>
          <p:nvPr/>
        </p:nvSpPr>
        <p:spPr bwMode="auto">
          <a:xfrm>
            <a:off x="457200" y="2798286"/>
            <a:ext cx="1447800" cy="830997"/>
          </a:xfrm>
          <a:prstGeom prst="rect">
            <a:avLst/>
          </a:prstGeom>
          <a:noFill/>
          <a:ln w="9525">
            <a:noFill/>
            <a:miter lim="800000"/>
            <a:headEnd/>
            <a:tailEnd/>
          </a:ln>
        </p:spPr>
        <p:txBody>
          <a:bodyPr>
            <a:prstTxWarp prst="textNoShape">
              <a:avLst/>
            </a:prstTxWarp>
            <a:spAutoFit/>
          </a:bodyPr>
          <a:lstStyle/>
          <a:p>
            <a:pPr>
              <a:spcBef>
                <a:spcPct val="50000"/>
              </a:spcBef>
            </a:pPr>
            <a:r>
              <a:rPr lang="en-US" sz="1600" dirty="0" smtClean="0">
                <a:solidFill>
                  <a:schemeClr val="bg1"/>
                </a:solidFill>
              </a:rPr>
              <a:t>You pay first $360 as deductible</a:t>
            </a:r>
            <a:endParaRPr lang="en-US" sz="1600" dirty="0">
              <a:solidFill>
                <a:schemeClr val="bg1"/>
              </a:solidFill>
            </a:endParaRPr>
          </a:p>
        </p:txBody>
      </p:sp>
      <p:sp>
        <p:nvSpPr>
          <p:cNvPr id="7" name="Rectangle 31"/>
          <p:cNvSpPr>
            <a:spLocks noChangeArrowheads="1"/>
          </p:cNvSpPr>
          <p:nvPr/>
        </p:nvSpPr>
        <p:spPr bwMode="auto">
          <a:xfrm>
            <a:off x="2514600" y="3079750"/>
            <a:ext cx="1828800" cy="762000"/>
          </a:xfrm>
          <a:prstGeom prst="rect">
            <a:avLst/>
          </a:prstGeom>
          <a:solidFill>
            <a:srgbClr val="244A58"/>
          </a:solidFill>
          <a:ln w="9525">
            <a:noFill/>
            <a:miter lim="800000"/>
            <a:headEnd/>
            <a:tailEnd/>
          </a:ln>
        </p:spPr>
        <p:txBody>
          <a:bodyPr wrap="none" anchor="ctr">
            <a:prstTxWarp prst="textNoShape">
              <a:avLst/>
            </a:prstTxWarp>
          </a:bodyPr>
          <a:lstStyle/>
          <a:p>
            <a:endParaRPr lang="en-US"/>
          </a:p>
        </p:txBody>
      </p:sp>
      <p:sp>
        <p:nvSpPr>
          <p:cNvPr id="8" name="Text Box 32"/>
          <p:cNvSpPr txBox="1">
            <a:spLocks noChangeArrowheads="1"/>
          </p:cNvSpPr>
          <p:nvPr/>
        </p:nvSpPr>
        <p:spPr bwMode="auto">
          <a:xfrm>
            <a:off x="2590800" y="3155950"/>
            <a:ext cx="1676400" cy="584776"/>
          </a:xfrm>
          <a:prstGeom prst="rect">
            <a:avLst/>
          </a:prstGeom>
          <a:noFill/>
          <a:ln w="9525">
            <a:noFill/>
            <a:miter lim="800000"/>
            <a:headEnd/>
            <a:tailEnd/>
          </a:ln>
        </p:spPr>
        <p:txBody>
          <a:bodyPr>
            <a:prstTxWarp prst="textNoShape">
              <a:avLst/>
            </a:prstTxWarp>
            <a:spAutoFit/>
          </a:bodyPr>
          <a:lstStyle/>
          <a:p>
            <a:r>
              <a:rPr lang="en-US" sz="1600" dirty="0" smtClean="0">
                <a:solidFill>
                  <a:schemeClr val="bg1"/>
                </a:solidFill>
              </a:rPr>
              <a:t>You pay 25% of drug costs</a:t>
            </a:r>
          </a:p>
        </p:txBody>
      </p:sp>
      <p:sp>
        <p:nvSpPr>
          <p:cNvPr id="9" name="Rectangle 33"/>
          <p:cNvSpPr>
            <a:spLocks noChangeArrowheads="1"/>
          </p:cNvSpPr>
          <p:nvPr/>
        </p:nvSpPr>
        <p:spPr bwMode="auto">
          <a:xfrm>
            <a:off x="4800600" y="2317748"/>
            <a:ext cx="1752600" cy="2508251"/>
          </a:xfrm>
          <a:prstGeom prst="rect">
            <a:avLst/>
          </a:prstGeom>
          <a:solidFill>
            <a:schemeClr val="accent3">
              <a:lumMod val="75000"/>
            </a:schemeClr>
          </a:solidFill>
          <a:ln w="9525">
            <a:noFill/>
            <a:miter lim="800000"/>
            <a:headEnd/>
            <a:tailEnd/>
          </a:ln>
        </p:spPr>
        <p:txBody>
          <a:bodyPr wrap="none" anchor="ctr">
            <a:prstTxWarp prst="textNoShape">
              <a:avLst/>
            </a:prstTxWarp>
          </a:bodyPr>
          <a:lstStyle/>
          <a:p>
            <a:endParaRPr lang="en-US"/>
          </a:p>
        </p:txBody>
      </p:sp>
      <p:sp>
        <p:nvSpPr>
          <p:cNvPr id="10" name="Text Box 34"/>
          <p:cNvSpPr txBox="1">
            <a:spLocks noChangeArrowheads="1"/>
          </p:cNvSpPr>
          <p:nvPr/>
        </p:nvSpPr>
        <p:spPr bwMode="auto">
          <a:xfrm>
            <a:off x="4826001" y="2461157"/>
            <a:ext cx="1752600" cy="1831270"/>
          </a:xfrm>
          <a:prstGeom prst="rect">
            <a:avLst/>
          </a:prstGeom>
          <a:noFill/>
          <a:ln w="9525">
            <a:noFill/>
            <a:miter lim="800000"/>
            <a:headEnd/>
            <a:tailEnd/>
          </a:ln>
        </p:spPr>
        <p:txBody>
          <a:bodyPr wrap="square">
            <a:prstTxWarp prst="textNoShape">
              <a:avLst/>
            </a:prstTxWarp>
            <a:spAutoFit/>
          </a:bodyPr>
          <a:lstStyle/>
          <a:p>
            <a:pPr algn="l"/>
            <a:r>
              <a:rPr lang="en-US" sz="1600" dirty="0" smtClean="0">
                <a:solidFill>
                  <a:schemeClr val="bg1"/>
                </a:solidFill>
              </a:rPr>
              <a:t>You pay 45% of brand drugs</a:t>
            </a:r>
          </a:p>
          <a:p>
            <a:pPr algn="l"/>
            <a:r>
              <a:rPr lang="en-US" sz="1100" dirty="0" smtClean="0">
                <a:solidFill>
                  <a:schemeClr val="bg1"/>
                </a:solidFill>
              </a:rPr>
              <a:t>(50% manufacturers discount and Plan pays 5%)</a:t>
            </a:r>
          </a:p>
          <a:p>
            <a:pPr marL="285750" indent="-285750" algn="l">
              <a:buFont typeface="Arial"/>
              <a:buChar char="•"/>
            </a:pPr>
            <a:endParaRPr lang="en-US" sz="1600" dirty="0" smtClean="0">
              <a:solidFill>
                <a:schemeClr val="bg1"/>
              </a:solidFill>
            </a:endParaRPr>
          </a:p>
          <a:p>
            <a:pPr algn="l"/>
            <a:r>
              <a:rPr lang="en-US" sz="1600" dirty="0" smtClean="0">
                <a:solidFill>
                  <a:schemeClr val="bg1"/>
                </a:solidFill>
              </a:rPr>
              <a:t>You pay 58% of generic drugs</a:t>
            </a:r>
          </a:p>
        </p:txBody>
      </p:sp>
      <p:sp>
        <p:nvSpPr>
          <p:cNvPr id="11" name="Rectangle 37"/>
          <p:cNvSpPr>
            <a:spLocks noChangeArrowheads="1"/>
          </p:cNvSpPr>
          <p:nvPr/>
        </p:nvSpPr>
        <p:spPr bwMode="auto">
          <a:xfrm>
            <a:off x="6934200" y="2927349"/>
            <a:ext cx="1828800" cy="1898651"/>
          </a:xfrm>
          <a:prstGeom prst="rect">
            <a:avLst/>
          </a:prstGeom>
          <a:solidFill>
            <a:srgbClr val="244A58"/>
          </a:solidFill>
          <a:ln w="9525">
            <a:noFill/>
            <a:miter lim="800000"/>
            <a:headEnd/>
            <a:tailEnd/>
          </a:ln>
        </p:spPr>
        <p:txBody>
          <a:bodyPr wrap="none" anchor="ctr">
            <a:prstTxWarp prst="textNoShape">
              <a:avLst/>
            </a:prstTxWarp>
          </a:bodyPr>
          <a:lstStyle/>
          <a:p>
            <a:endParaRPr lang="en-US"/>
          </a:p>
        </p:txBody>
      </p:sp>
      <p:sp>
        <p:nvSpPr>
          <p:cNvPr id="13" name="Text Box 38"/>
          <p:cNvSpPr txBox="1">
            <a:spLocks noChangeArrowheads="1"/>
          </p:cNvSpPr>
          <p:nvPr/>
        </p:nvSpPr>
        <p:spPr bwMode="auto">
          <a:xfrm>
            <a:off x="6934200" y="3003550"/>
            <a:ext cx="1752600" cy="1631216"/>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600" dirty="0" smtClean="0">
                <a:solidFill>
                  <a:schemeClr val="bg1"/>
                </a:solidFill>
              </a:rPr>
              <a:t>You pay 5%</a:t>
            </a:r>
          </a:p>
          <a:p>
            <a:pPr marL="171450" indent="-171450">
              <a:spcBef>
                <a:spcPct val="50000"/>
              </a:spcBef>
              <a:buFontTx/>
              <a:buChar char="•"/>
            </a:pPr>
            <a:r>
              <a:rPr lang="en-US" sz="1200" dirty="0" smtClean="0">
                <a:solidFill>
                  <a:schemeClr val="bg1"/>
                </a:solidFill>
              </a:rPr>
              <a:t>Greater </a:t>
            </a:r>
            <a:r>
              <a:rPr lang="en-US" sz="1200" dirty="0">
                <a:solidFill>
                  <a:schemeClr val="bg1"/>
                </a:solidFill>
              </a:rPr>
              <a:t>of $</a:t>
            </a:r>
            <a:r>
              <a:rPr lang="en-US" sz="1200" dirty="0" smtClean="0">
                <a:solidFill>
                  <a:schemeClr val="bg1"/>
                </a:solidFill>
              </a:rPr>
              <a:t>2.95 </a:t>
            </a:r>
            <a:r>
              <a:rPr lang="en-US" sz="1200" dirty="0">
                <a:solidFill>
                  <a:schemeClr val="bg1"/>
                </a:solidFill>
              </a:rPr>
              <a:t>or 5% for covered </a:t>
            </a:r>
            <a:r>
              <a:rPr lang="en-US" sz="1200" dirty="0" smtClean="0">
                <a:solidFill>
                  <a:schemeClr val="bg1"/>
                </a:solidFill>
              </a:rPr>
              <a:t>generic. </a:t>
            </a:r>
          </a:p>
          <a:p>
            <a:pPr marL="171450" indent="-171450">
              <a:spcBef>
                <a:spcPct val="50000"/>
              </a:spcBef>
              <a:buFontTx/>
              <a:buChar char="•"/>
            </a:pPr>
            <a:r>
              <a:rPr lang="en-US" sz="1200" dirty="0" smtClean="0">
                <a:solidFill>
                  <a:schemeClr val="bg1"/>
                </a:solidFill>
              </a:rPr>
              <a:t>Greater </a:t>
            </a:r>
            <a:r>
              <a:rPr lang="en-US" sz="1200" dirty="0">
                <a:solidFill>
                  <a:schemeClr val="bg1"/>
                </a:solidFill>
              </a:rPr>
              <a:t>of </a:t>
            </a:r>
            <a:r>
              <a:rPr lang="en-US" sz="1200" dirty="0" smtClean="0">
                <a:solidFill>
                  <a:schemeClr val="bg1"/>
                </a:solidFill>
              </a:rPr>
              <a:t>$7.40 </a:t>
            </a:r>
            <a:r>
              <a:rPr lang="en-US" sz="1200" dirty="0">
                <a:solidFill>
                  <a:schemeClr val="bg1"/>
                </a:solidFill>
              </a:rPr>
              <a:t>or 5% for all other drugs.</a:t>
            </a:r>
            <a:endParaRPr lang="en-US" sz="1200" b="1" dirty="0">
              <a:solidFill>
                <a:schemeClr val="bg1"/>
              </a:solidFill>
            </a:endParaRPr>
          </a:p>
        </p:txBody>
      </p:sp>
      <p:grpSp>
        <p:nvGrpSpPr>
          <p:cNvPr id="14" name="Group 41"/>
          <p:cNvGrpSpPr>
            <a:grpSpLocks/>
          </p:cNvGrpSpPr>
          <p:nvPr/>
        </p:nvGrpSpPr>
        <p:grpSpPr bwMode="auto">
          <a:xfrm>
            <a:off x="2133600" y="3308350"/>
            <a:ext cx="304800" cy="304800"/>
            <a:chOff x="3360" y="3120"/>
            <a:chExt cx="288" cy="288"/>
          </a:xfrm>
        </p:grpSpPr>
        <p:sp>
          <p:nvSpPr>
            <p:cNvPr id="15" name="Line 39"/>
            <p:cNvSpPr>
              <a:spLocks noChangeShapeType="1"/>
            </p:cNvSpPr>
            <p:nvPr/>
          </p:nvSpPr>
          <p:spPr bwMode="auto">
            <a:xfrm>
              <a:off x="3504" y="3120"/>
              <a:ext cx="0" cy="288"/>
            </a:xfrm>
            <a:prstGeom prst="line">
              <a:avLst/>
            </a:prstGeom>
            <a:noFill/>
            <a:ln w="9525">
              <a:solidFill>
                <a:srgbClr val="800000"/>
              </a:solidFill>
              <a:round/>
              <a:headEnd/>
              <a:tailEnd/>
            </a:ln>
          </p:spPr>
          <p:txBody>
            <a:bodyPr wrap="none" anchor="ctr">
              <a:prstTxWarp prst="textNoShape">
                <a:avLst/>
              </a:prstTxWarp>
            </a:bodyPr>
            <a:lstStyle/>
            <a:p>
              <a:endParaRPr lang="en-US"/>
            </a:p>
          </p:txBody>
        </p:sp>
        <p:sp>
          <p:nvSpPr>
            <p:cNvPr id="16" name="Line 40"/>
            <p:cNvSpPr>
              <a:spLocks noChangeShapeType="1"/>
            </p:cNvSpPr>
            <p:nvPr/>
          </p:nvSpPr>
          <p:spPr bwMode="auto">
            <a:xfrm>
              <a:off x="3360" y="3264"/>
              <a:ext cx="288" cy="0"/>
            </a:xfrm>
            <a:prstGeom prst="line">
              <a:avLst/>
            </a:prstGeom>
            <a:noFill/>
            <a:ln w="9525">
              <a:solidFill>
                <a:srgbClr val="800000"/>
              </a:solidFill>
              <a:round/>
              <a:headEnd/>
              <a:tailEnd/>
            </a:ln>
          </p:spPr>
          <p:txBody>
            <a:bodyPr wrap="none" anchor="ctr">
              <a:prstTxWarp prst="textNoShape">
                <a:avLst/>
              </a:prstTxWarp>
            </a:bodyPr>
            <a:lstStyle/>
            <a:p>
              <a:endParaRPr lang="en-US"/>
            </a:p>
          </p:txBody>
        </p:sp>
      </p:grpSp>
      <p:sp>
        <p:nvSpPr>
          <p:cNvPr id="17" name="Text Box 45"/>
          <p:cNvSpPr txBox="1">
            <a:spLocks noChangeArrowheads="1"/>
          </p:cNvSpPr>
          <p:nvPr/>
        </p:nvSpPr>
        <p:spPr bwMode="auto">
          <a:xfrm>
            <a:off x="254001" y="2035701"/>
            <a:ext cx="18288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dirty="0"/>
              <a:t>Deductible</a:t>
            </a:r>
          </a:p>
        </p:txBody>
      </p:sp>
      <p:sp>
        <p:nvSpPr>
          <p:cNvPr id="18" name="Text Box 46"/>
          <p:cNvSpPr txBox="1">
            <a:spLocks noChangeArrowheads="1"/>
          </p:cNvSpPr>
          <p:nvPr/>
        </p:nvSpPr>
        <p:spPr bwMode="auto">
          <a:xfrm>
            <a:off x="2438400" y="2266951"/>
            <a:ext cx="1981200" cy="641350"/>
          </a:xfrm>
          <a:prstGeom prst="rect">
            <a:avLst/>
          </a:prstGeom>
          <a:noFill/>
          <a:ln w="9525">
            <a:noFill/>
            <a:miter lim="800000"/>
            <a:headEnd/>
            <a:tailEnd/>
          </a:ln>
        </p:spPr>
        <p:txBody>
          <a:bodyPr>
            <a:prstTxWarp prst="textNoShape">
              <a:avLst/>
            </a:prstTxWarp>
            <a:spAutoFit/>
          </a:bodyPr>
          <a:lstStyle/>
          <a:p>
            <a:pPr>
              <a:spcBef>
                <a:spcPct val="50000"/>
              </a:spcBef>
            </a:pPr>
            <a:r>
              <a:rPr lang="en-US" dirty="0">
                <a:solidFill>
                  <a:srgbClr val="000000"/>
                </a:solidFill>
              </a:rPr>
              <a:t>Initial Coverage Period</a:t>
            </a:r>
          </a:p>
        </p:txBody>
      </p:sp>
      <p:sp>
        <p:nvSpPr>
          <p:cNvPr id="19" name="Text Box 47"/>
          <p:cNvSpPr txBox="1">
            <a:spLocks noChangeArrowheads="1"/>
          </p:cNvSpPr>
          <p:nvPr/>
        </p:nvSpPr>
        <p:spPr bwMode="auto">
          <a:xfrm>
            <a:off x="4724400" y="1524000"/>
            <a:ext cx="2032000" cy="641350"/>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000000"/>
                </a:solidFill>
              </a:rPr>
              <a:t/>
            </a:r>
            <a:br>
              <a:rPr lang="en-US" dirty="0">
                <a:solidFill>
                  <a:srgbClr val="000000"/>
                </a:solidFill>
              </a:rPr>
            </a:br>
            <a:r>
              <a:rPr lang="en-US" dirty="0">
                <a:solidFill>
                  <a:srgbClr val="000000"/>
                </a:solidFill>
              </a:rPr>
              <a:t>Coverage Gap</a:t>
            </a:r>
          </a:p>
        </p:txBody>
      </p:sp>
      <p:sp>
        <p:nvSpPr>
          <p:cNvPr id="20" name="Text Box 48"/>
          <p:cNvSpPr txBox="1">
            <a:spLocks noChangeArrowheads="1"/>
          </p:cNvSpPr>
          <p:nvPr/>
        </p:nvSpPr>
        <p:spPr bwMode="auto">
          <a:xfrm>
            <a:off x="6934200" y="1858963"/>
            <a:ext cx="1828800" cy="915987"/>
          </a:xfrm>
          <a:prstGeom prst="rect">
            <a:avLst/>
          </a:prstGeom>
          <a:noFill/>
          <a:ln w="9525">
            <a:noFill/>
            <a:miter lim="800000"/>
            <a:headEnd/>
            <a:tailEnd/>
          </a:ln>
        </p:spPr>
        <p:txBody>
          <a:bodyPr>
            <a:prstTxWarp prst="textNoShape">
              <a:avLst/>
            </a:prstTxWarp>
            <a:spAutoFit/>
          </a:bodyPr>
          <a:lstStyle/>
          <a:p>
            <a:pPr>
              <a:spcBef>
                <a:spcPct val="50000"/>
              </a:spcBef>
            </a:pPr>
            <a:r>
              <a:rPr lang="en-US" dirty="0">
                <a:solidFill>
                  <a:srgbClr val="000000"/>
                </a:solidFill>
              </a:rPr>
              <a:t/>
            </a:r>
            <a:br>
              <a:rPr lang="en-US" dirty="0">
                <a:solidFill>
                  <a:srgbClr val="000000"/>
                </a:solidFill>
              </a:rPr>
            </a:br>
            <a:r>
              <a:rPr lang="en-US" dirty="0">
                <a:solidFill>
                  <a:srgbClr val="000000"/>
                </a:solidFill>
              </a:rPr>
              <a:t>Catastrophic Coverage</a:t>
            </a:r>
          </a:p>
        </p:txBody>
      </p:sp>
      <p:grpSp>
        <p:nvGrpSpPr>
          <p:cNvPr id="21" name="Group 41"/>
          <p:cNvGrpSpPr>
            <a:grpSpLocks/>
          </p:cNvGrpSpPr>
          <p:nvPr/>
        </p:nvGrpSpPr>
        <p:grpSpPr bwMode="auto">
          <a:xfrm>
            <a:off x="4419600" y="3308350"/>
            <a:ext cx="304800" cy="304800"/>
            <a:chOff x="3360" y="3120"/>
            <a:chExt cx="288" cy="288"/>
          </a:xfrm>
        </p:grpSpPr>
        <p:sp>
          <p:nvSpPr>
            <p:cNvPr id="22" name="Line 39"/>
            <p:cNvSpPr>
              <a:spLocks noChangeShapeType="1"/>
            </p:cNvSpPr>
            <p:nvPr/>
          </p:nvSpPr>
          <p:spPr bwMode="auto">
            <a:xfrm>
              <a:off x="3504" y="3120"/>
              <a:ext cx="0" cy="288"/>
            </a:xfrm>
            <a:prstGeom prst="line">
              <a:avLst/>
            </a:prstGeom>
            <a:noFill/>
            <a:ln w="9525">
              <a:solidFill>
                <a:srgbClr val="800000"/>
              </a:solidFill>
              <a:round/>
              <a:headEnd/>
              <a:tailEnd/>
            </a:ln>
          </p:spPr>
          <p:txBody>
            <a:bodyPr wrap="none" anchor="ctr">
              <a:prstTxWarp prst="textNoShape">
                <a:avLst/>
              </a:prstTxWarp>
            </a:bodyPr>
            <a:lstStyle/>
            <a:p>
              <a:endParaRPr lang="en-US"/>
            </a:p>
          </p:txBody>
        </p:sp>
        <p:sp>
          <p:nvSpPr>
            <p:cNvPr id="23" name="Line 40"/>
            <p:cNvSpPr>
              <a:spLocks noChangeShapeType="1"/>
            </p:cNvSpPr>
            <p:nvPr/>
          </p:nvSpPr>
          <p:spPr bwMode="auto">
            <a:xfrm>
              <a:off x="3360" y="3264"/>
              <a:ext cx="288" cy="0"/>
            </a:xfrm>
            <a:prstGeom prst="line">
              <a:avLst/>
            </a:prstGeom>
            <a:noFill/>
            <a:ln w="9525">
              <a:solidFill>
                <a:srgbClr val="800000"/>
              </a:solidFill>
              <a:round/>
              <a:headEnd/>
              <a:tailEnd/>
            </a:ln>
          </p:spPr>
          <p:txBody>
            <a:bodyPr wrap="none" anchor="ctr">
              <a:prstTxWarp prst="textNoShape">
                <a:avLst/>
              </a:prstTxWarp>
            </a:bodyPr>
            <a:lstStyle/>
            <a:p>
              <a:endParaRPr lang="en-US"/>
            </a:p>
          </p:txBody>
        </p:sp>
      </p:grpSp>
      <p:sp>
        <p:nvSpPr>
          <p:cNvPr id="24" name="Text Box 50"/>
          <p:cNvSpPr txBox="1">
            <a:spLocks noChangeArrowheads="1"/>
          </p:cNvSpPr>
          <p:nvPr/>
        </p:nvSpPr>
        <p:spPr bwMode="auto">
          <a:xfrm>
            <a:off x="4800600" y="4954711"/>
            <a:ext cx="1752600" cy="1169551"/>
          </a:xfrm>
          <a:prstGeom prst="rect">
            <a:avLst/>
          </a:prstGeom>
          <a:noFill/>
          <a:ln w="9525">
            <a:noFill/>
            <a:miter lim="800000"/>
            <a:headEnd/>
            <a:tailEnd/>
          </a:ln>
        </p:spPr>
        <p:txBody>
          <a:bodyPr wrap="square">
            <a:prstTxWarp prst="textNoShape">
              <a:avLst/>
            </a:prstTxWarp>
            <a:spAutoFit/>
          </a:bodyPr>
          <a:lstStyle/>
          <a:p>
            <a:pPr algn="l">
              <a:spcBef>
                <a:spcPct val="50000"/>
              </a:spcBef>
            </a:pPr>
            <a:r>
              <a:rPr lang="en-US" sz="1400" dirty="0"/>
              <a:t>You reach the </a:t>
            </a:r>
            <a:r>
              <a:rPr lang="en-US" sz="1400" b="1" dirty="0"/>
              <a:t>Coverage Gap at </a:t>
            </a:r>
            <a:r>
              <a:rPr lang="en-US" sz="1400" b="1" dirty="0" smtClean="0"/>
              <a:t>$3,310 </a:t>
            </a:r>
            <a:r>
              <a:rPr lang="en-US" sz="1400" dirty="0"/>
              <a:t>in total Part D covered drug </a:t>
            </a:r>
            <a:r>
              <a:rPr lang="en-US" sz="1400" dirty="0" smtClean="0"/>
              <a:t>expenditures.</a:t>
            </a:r>
            <a:endParaRPr lang="en-US" sz="1400" dirty="0"/>
          </a:p>
        </p:txBody>
      </p:sp>
      <p:sp>
        <p:nvSpPr>
          <p:cNvPr id="25" name="Text Box 49"/>
          <p:cNvSpPr txBox="1">
            <a:spLocks noChangeArrowheads="1"/>
          </p:cNvSpPr>
          <p:nvPr/>
        </p:nvSpPr>
        <p:spPr bwMode="auto">
          <a:xfrm>
            <a:off x="6993463" y="4977829"/>
            <a:ext cx="1769537" cy="1169551"/>
          </a:xfrm>
          <a:prstGeom prst="rect">
            <a:avLst/>
          </a:prstGeom>
          <a:noFill/>
          <a:ln w="9525">
            <a:noFill/>
            <a:miter lim="800000"/>
            <a:headEnd/>
            <a:tailEnd/>
          </a:ln>
        </p:spPr>
        <p:txBody>
          <a:bodyPr wrap="square">
            <a:prstTxWarp prst="textNoShape">
              <a:avLst/>
            </a:prstTxWarp>
            <a:spAutoFit/>
          </a:bodyPr>
          <a:lstStyle/>
          <a:p>
            <a:pPr algn="l"/>
            <a:r>
              <a:rPr lang="en-US" sz="1400" dirty="0"/>
              <a:t>You reach </a:t>
            </a:r>
            <a:r>
              <a:rPr lang="en-US" sz="1400" b="1" dirty="0"/>
              <a:t>Catastrophic Coverage at $</a:t>
            </a:r>
            <a:r>
              <a:rPr lang="en-US" sz="1400" b="1" dirty="0" smtClean="0"/>
              <a:t>4,850</a:t>
            </a:r>
            <a:r>
              <a:rPr lang="en-US" sz="1400" dirty="0" smtClean="0"/>
              <a:t> </a:t>
            </a:r>
            <a:r>
              <a:rPr lang="en-US" sz="1400" dirty="0"/>
              <a:t>in </a:t>
            </a:r>
            <a:r>
              <a:rPr lang="en-US" sz="1400" dirty="0" smtClean="0"/>
              <a:t>True </a:t>
            </a:r>
            <a:r>
              <a:rPr lang="en-US" sz="1400" dirty="0"/>
              <a:t>O</a:t>
            </a:r>
            <a:r>
              <a:rPr lang="en-US" sz="1400" dirty="0" smtClean="0"/>
              <a:t>ut</a:t>
            </a:r>
            <a:r>
              <a:rPr lang="en-US" sz="1400" dirty="0"/>
              <a:t>-of</a:t>
            </a:r>
            <a:r>
              <a:rPr lang="en-US" sz="1400" dirty="0" smtClean="0"/>
              <a:t>-Pocket costs. </a:t>
            </a:r>
            <a:endParaRPr lang="en-US" sz="1400" dirty="0"/>
          </a:p>
        </p:txBody>
      </p:sp>
    </p:spTree>
    <p:extLst>
      <p:ext uri="{BB962C8B-B14F-4D97-AF65-F5344CB8AC3E}">
        <p14:creationId xmlns:p14="http://schemas.microsoft.com/office/powerpoint/2010/main" val="8356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7939</TotalTime>
  <Words>1959</Words>
  <Application>Microsoft Office PowerPoint</Application>
  <PresentationFormat>On-screen Show (4:3)</PresentationFormat>
  <Paragraphs>417</Paragraphs>
  <Slides>20</Slides>
  <Notes>17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ＭＳ Ｐゴシック</vt:lpstr>
      <vt:lpstr>Arial</vt:lpstr>
      <vt:lpstr>Calibri</vt:lpstr>
      <vt:lpstr>Century Gothic</vt:lpstr>
      <vt:lpstr>FontAwesome</vt:lpstr>
      <vt:lpstr>Lato Black</vt:lpstr>
      <vt:lpstr>Lato Hairline</vt:lpstr>
      <vt:lpstr>Lato Light</vt:lpstr>
      <vt:lpstr>League Gothic</vt:lpstr>
      <vt:lpstr>Roboto</vt:lpstr>
      <vt:lpstr>Source Sans Pro</vt:lpstr>
      <vt:lpstr>Wingdings 2</vt:lpstr>
      <vt:lpstr>Plaza</vt:lpstr>
      <vt:lpstr>Already Retired</vt:lpstr>
      <vt:lpstr>What’s New in 2016</vt:lpstr>
      <vt:lpstr>2016 Post-65 Group Health Plans</vt:lpstr>
      <vt:lpstr>2016 Post-65 Group Medical Plans</vt:lpstr>
      <vt:lpstr>How Post-65 Medical Plans Work</vt:lpstr>
      <vt:lpstr>How Post-65 Medical Plans Work</vt:lpstr>
      <vt:lpstr>How Medicare Advantage Plans Work</vt:lpstr>
      <vt:lpstr>How Medicare Advantage Plans Work</vt:lpstr>
      <vt:lpstr>How Standard Medicare Part D Works</vt:lpstr>
      <vt:lpstr>How Emeriti’s Part D Drug Plans Work</vt:lpstr>
      <vt:lpstr>Medicare 42% Mandate  Generic Drugs in Coverage Gap</vt:lpstr>
      <vt:lpstr>Medicare 5% Mandate  Brand Drugs in Coverage Gap</vt:lpstr>
      <vt:lpstr>2016 Dental Plan</vt:lpstr>
      <vt:lpstr>2016 Post-65 Group Health Plans</vt:lpstr>
      <vt:lpstr>Emeriti’s Open Enrollment</vt:lpstr>
      <vt:lpstr>Next Steps</vt:lpstr>
      <vt:lpstr>Enroll via phone  or online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Baylor College of Medicine</dc:title>
  <dc:creator>Deb Ondo</dc:creator>
  <cp:lastModifiedBy>Michelle Dawn-McGowan Foster</cp:lastModifiedBy>
  <cp:revision>387</cp:revision>
  <dcterms:created xsi:type="dcterms:W3CDTF">2015-09-22T15:46:34Z</dcterms:created>
  <dcterms:modified xsi:type="dcterms:W3CDTF">2015-10-23T15:16:54Z</dcterms:modified>
</cp:coreProperties>
</file>